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9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https://docs.google.com/document/d/1rSxsfJqT4SCCcxTL61NejClXoFzBpwDfbJ0jdSZNuzI/edit#heading=h.qhdaytj39535" TargetMode="External" Type="http://schemas.openxmlformats.org/officeDocument/2006/relationships/hyperlink"/><Relationship Id="rId7" Target="https://docs.google.com/document/d/1rSxsfJqT4SCCcxTL61NejClXoFzBpwDfbJ0jdSZNuzI/edit#heading=h.wtbnzxjok8vf" TargetMode="External" Type="http://schemas.openxmlformats.org/officeDocument/2006/relationships/hyperlink"/><Relationship Id="rId8" Target="https://docs.google.com/document/d/1rSxsfJqT4SCCcxTL61NejClXoFzBpwDfbJ0jdSZNuzI/edit#heading=h.lmjtwyxuhatx" TargetMode="External" Type="http://schemas.openxmlformats.org/officeDocument/2006/relationships/hyperlink"/><Relationship Id="rId9" Target="https://docs.google.com/document/d/1rSxsfJqT4SCCcxTL61NejClXoFzBpwDfbJ0jdSZNuzI/edit#heading=h.dd1brdsmtjns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https://docs.google.com/document/d/1rSxsfJqT4SCCcxTL61NejClXoFzBpwDfbJ0jdSZNuzI/edit#heading=h.qhdaytj39535" TargetMode="External" Type="http://schemas.openxmlformats.org/officeDocument/2006/relationships/hyperlink"/><Relationship Id="rId7" Target="https://docs.google.com/document/d/1rSxsfJqT4SCCcxTL61NejClXoFzBpwDfbJ0jdSZNuzI/edit#heading=h.wtbnzxjok8vf" TargetMode="External" Type="http://schemas.openxmlformats.org/officeDocument/2006/relationships/hyperlink"/><Relationship Id="rId8" Target="https://docs.google.com/document/d/1rSxsfJqT4SCCcxTL61NejClXoFzBpwDfbJ0jdSZNuzI/edit#heading=h.lmjtwyxuhatx" TargetMode="External" Type="http://schemas.openxmlformats.org/officeDocument/2006/relationships/hyperlink"/><Relationship Id="rId9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6.png" Type="http://schemas.openxmlformats.org/officeDocument/2006/relationships/image"/><Relationship Id="rId8" Target="../media/image2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6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95345">
            <a:off x="5113569" y="4463163"/>
            <a:ext cx="18155644" cy="12246807"/>
          </a:xfrm>
          <a:custGeom>
            <a:avLst/>
            <a:gdLst/>
            <a:ahLst/>
            <a:cxnLst/>
            <a:rect r="r" b="b" t="t" l="l"/>
            <a:pathLst>
              <a:path h="12246807" w="18155644">
                <a:moveTo>
                  <a:pt x="18155643" y="0"/>
                </a:moveTo>
                <a:lnTo>
                  <a:pt x="0" y="0"/>
                </a:lnTo>
                <a:lnTo>
                  <a:pt x="0" y="12246807"/>
                </a:lnTo>
                <a:lnTo>
                  <a:pt x="18155643" y="12246807"/>
                </a:lnTo>
                <a:lnTo>
                  <a:pt x="18155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3466" y="-1157716"/>
            <a:ext cx="8089645" cy="7513258"/>
          </a:xfrm>
          <a:custGeom>
            <a:avLst/>
            <a:gdLst/>
            <a:ahLst/>
            <a:cxnLst/>
            <a:rect r="r" b="b" t="t" l="l"/>
            <a:pathLst>
              <a:path h="7513258" w="8089645">
                <a:moveTo>
                  <a:pt x="0" y="0"/>
                </a:moveTo>
                <a:lnTo>
                  <a:pt x="8089645" y="0"/>
                </a:lnTo>
                <a:lnTo>
                  <a:pt x="8089645" y="7513257"/>
                </a:lnTo>
                <a:lnTo>
                  <a:pt x="0" y="7513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3133" y="2637859"/>
            <a:ext cx="6880983" cy="184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91"/>
              </a:lnSpc>
            </a:pPr>
            <a:r>
              <a:rPr lang="en-US" sz="10850">
                <a:solidFill>
                  <a:srgbClr val="342424"/>
                </a:solidFill>
                <a:latin typeface="Montserrat Heavy"/>
              </a:rPr>
              <a:t>ALL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0630" y="4286296"/>
            <a:ext cx="6392085" cy="184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91"/>
              </a:lnSpc>
            </a:pPr>
            <a:r>
              <a:rPr lang="en-US" sz="10850">
                <a:solidFill>
                  <a:srgbClr val="3E4677"/>
                </a:solidFill>
                <a:latin typeface="Montserrat Heavy"/>
              </a:rPr>
              <a:t>JOB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133" y="4259947"/>
            <a:ext cx="9425431" cy="184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91"/>
              </a:lnSpc>
            </a:pPr>
            <a:r>
              <a:rPr lang="en-US" sz="10850">
                <a:solidFill>
                  <a:srgbClr val="342424"/>
                </a:solidFill>
                <a:latin typeface="Montserrat Heavy"/>
              </a:rPr>
              <a:t>ABOUT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3133" y="6095826"/>
            <a:ext cx="6653259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latin typeface="Montserrat"/>
              </a:rPr>
              <a:t>ITDS343 BUSINESS DATA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294965" y="2364905"/>
            <a:ext cx="11134851" cy="9447358"/>
          </a:xfrm>
          <a:custGeom>
            <a:avLst/>
            <a:gdLst/>
            <a:ahLst/>
            <a:cxnLst/>
            <a:rect r="r" b="b" t="t" l="l"/>
            <a:pathLst>
              <a:path h="9447358" w="11134851">
                <a:moveTo>
                  <a:pt x="0" y="0"/>
                </a:moveTo>
                <a:lnTo>
                  <a:pt x="11134851" y="0"/>
                </a:lnTo>
                <a:lnTo>
                  <a:pt x="11134851" y="9447358"/>
                </a:lnTo>
                <a:lnTo>
                  <a:pt x="0" y="944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5817" r="-5825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506930" y="3341768"/>
            <a:ext cx="9917467" cy="7859592"/>
          </a:xfrm>
          <a:custGeom>
            <a:avLst/>
            <a:gdLst/>
            <a:ahLst/>
            <a:cxnLst/>
            <a:rect r="r" b="b" t="t" l="l"/>
            <a:pathLst>
              <a:path h="7859592" w="9917467">
                <a:moveTo>
                  <a:pt x="9917467" y="0"/>
                </a:moveTo>
                <a:lnTo>
                  <a:pt x="0" y="0"/>
                </a:lnTo>
                <a:lnTo>
                  <a:pt x="0" y="7859593"/>
                </a:lnTo>
                <a:lnTo>
                  <a:pt x="9917467" y="7859593"/>
                </a:lnTo>
                <a:lnTo>
                  <a:pt x="991746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3441" y="2680132"/>
            <a:ext cx="6895108" cy="1401785"/>
            <a:chOff x="0" y="0"/>
            <a:chExt cx="2593640" cy="527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93640" cy="527290"/>
            </a:xfrm>
            <a:custGeom>
              <a:avLst/>
              <a:gdLst/>
              <a:ahLst/>
              <a:cxnLst/>
              <a:rect r="r" b="b" t="t" l="l"/>
              <a:pathLst>
                <a:path h="527290" w="259364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83441" y="4723999"/>
            <a:ext cx="6895108" cy="1401785"/>
            <a:chOff x="0" y="0"/>
            <a:chExt cx="2593640" cy="5272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3640" cy="527290"/>
            </a:xfrm>
            <a:custGeom>
              <a:avLst/>
              <a:gdLst/>
              <a:ahLst/>
              <a:cxnLst/>
              <a:rect r="r" b="b" t="t" l="l"/>
              <a:pathLst>
                <a:path h="527290" w="259364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04460" y="2661448"/>
            <a:ext cx="6974090" cy="1329237"/>
            <a:chOff x="0" y="0"/>
            <a:chExt cx="2623349" cy="5000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23349" cy="500001"/>
            </a:xfrm>
            <a:custGeom>
              <a:avLst/>
              <a:gdLst/>
              <a:ahLst/>
              <a:cxnLst/>
              <a:rect r="r" b="b" t="t" l="l"/>
              <a:pathLst>
                <a:path h="500001" w="2623349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04460" y="4705314"/>
            <a:ext cx="6974090" cy="1329237"/>
            <a:chOff x="0" y="0"/>
            <a:chExt cx="2623349" cy="500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23349" cy="500001"/>
            </a:xfrm>
            <a:custGeom>
              <a:avLst/>
              <a:gdLst/>
              <a:ahLst/>
              <a:cxnLst/>
              <a:rect r="r" b="b" t="t" l="l"/>
              <a:pathLst>
                <a:path h="500001" w="2623349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46830" y="2543994"/>
            <a:ext cx="1677041" cy="16770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4455" y="4522154"/>
            <a:ext cx="1677041" cy="16770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669112" y="1021277"/>
            <a:ext cx="6935348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BENEFITS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683441" y="6767865"/>
            <a:ext cx="7082890" cy="1401785"/>
            <a:chOff x="0" y="0"/>
            <a:chExt cx="2664275" cy="5272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64275" cy="527290"/>
            </a:xfrm>
            <a:custGeom>
              <a:avLst/>
              <a:gdLst/>
              <a:ahLst/>
              <a:cxnLst/>
              <a:rect r="r" b="b" t="t" l="l"/>
              <a:pathLst>
                <a:path h="527290" w="2664275">
                  <a:moveTo>
                    <a:pt x="55745" y="0"/>
                  </a:moveTo>
                  <a:lnTo>
                    <a:pt x="2608530" y="0"/>
                  </a:lnTo>
                  <a:cubicBezTo>
                    <a:pt x="2639317" y="0"/>
                    <a:pt x="2664275" y="24958"/>
                    <a:pt x="2664275" y="55745"/>
                  </a:cubicBezTo>
                  <a:lnTo>
                    <a:pt x="2664275" y="471545"/>
                  </a:lnTo>
                  <a:cubicBezTo>
                    <a:pt x="2664275" y="502332"/>
                    <a:pt x="2639317" y="527290"/>
                    <a:pt x="2608530" y="527290"/>
                  </a:cubicBezTo>
                  <a:lnTo>
                    <a:pt x="55745" y="527290"/>
                  </a:lnTo>
                  <a:cubicBezTo>
                    <a:pt x="24958" y="527290"/>
                    <a:pt x="0" y="502332"/>
                    <a:pt x="0" y="471545"/>
                  </a:cubicBezTo>
                  <a:lnTo>
                    <a:pt x="0" y="55745"/>
                  </a:lnTo>
                  <a:cubicBezTo>
                    <a:pt x="0" y="24958"/>
                    <a:pt x="24958" y="0"/>
                    <a:pt x="55745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664275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604460" y="6749181"/>
            <a:ext cx="7161872" cy="1329237"/>
            <a:chOff x="0" y="0"/>
            <a:chExt cx="2693984" cy="5000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93984" cy="500001"/>
            </a:xfrm>
            <a:custGeom>
              <a:avLst/>
              <a:gdLst/>
              <a:ahLst/>
              <a:cxnLst/>
              <a:rect r="r" b="b" t="t" l="l"/>
              <a:pathLst>
                <a:path h="500001" w="2693984">
                  <a:moveTo>
                    <a:pt x="55131" y="0"/>
                  </a:moveTo>
                  <a:lnTo>
                    <a:pt x="2638854" y="0"/>
                  </a:lnTo>
                  <a:cubicBezTo>
                    <a:pt x="2653475" y="0"/>
                    <a:pt x="2667498" y="5808"/>
                    <a:pt x="2677837" y="16147"/>
                  </a:cubicBezTo>
                  <a:cubicBezTo>
                    <a:pt x="2688176" y="26486"/>
                    <a:pt x="2693984" y="40509"/>
                    <a:pt x="2693984" y="55131"/>
                  </a:cubicBezTo>
                  <a:lnTo>
                    <a:pt x="2693984" y="444871"/>
                  </a:lnTo>
                  <a:cubicBezTo>
                    <a:pt x="2693984" y="459492"/>
                    <a:pt x="2688176" y="473515"/>
                    <a:pt x="2677837" y="483854"/>
                  </a:cubicBezTo>
                  <a:cubicBezTo>
                    <a:pt x="2667498" y="494193"/>
                    <a:pt x="2653475" y="500001"/>
                    <a:pt x="2638854" y="500001"/>
                  </a:cubicBezTo>
                  <a:lnTo>
                    <a:pt x="55131" y="500001"/>
                  </a:lnTo>
                  <a:cubicBezTo>
                    <a:pt x="40509" y="500001"/>
                    <a:pt x="26486" y="494193"/>
                    <a:pt x="16147" y="483854"/>
                  </a:cubicBezTo>
                  <a:cubicBezTo>
                    <a:pt x="5808" y="473515"/>
                    <a:pt x="0" y="459492"/>
                    <a:pt x="0" y="444871"/>
                  </a:cubicBezTo>
                  <a:lnTo>
                    <a:pt x="0" y="55131"/>
                  </a:lnTo>
                  <a:cubicBezTo>
                    <a:pt x="0" y="40509"/>
                    <a:pt x="5808" y="26486"/>
                    <a:pt x="16147" y="16147"/>
                  </a:cubicBezTo>
                  <a:cubicBezTo>
                    <a:pt x="26486" y="5808"/>
                    <a:pt x="40509" y="0"/>
                    <a:pt x="551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693984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718675" y="7073275"/>
            <a:ext cx="60898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cs typeface="Montserrat Classic"/>
              </a:rPr>
              <a:t>การวิเคราะห์แนวโน้มและเปลี่ยนแปลงตลาด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745385" y="6503995"/>
            <a:ext cx="1677041" cy="167704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6295" y="2862899"/>
            <a:ext cx="49336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14523" y="4945834"/>
            <a:ext cx="167801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94191" y="6855788"/>
            <a:ext cx="169834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61996" y="3072528"/>
            <a:ext cx="361281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cs typeface="Montserrat Classic"/>
              </a:rPr>
              <a:t>เข้าใจความต้องการตลาด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18675" y="5086350"/>
            <a:ext cx="361281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cs typeface="Montserrat Classic"/>
              </a:rPr>
              <a:t>การวางแผนการฝึกอบรม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0800998" y="8644931"/>
            <a:ext cx="6895108" cy="1401785"/>
            <a:chOff x="0" y="0"/>
            <a:chExt cx="2593640" cy="52729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593640" cy="527290"/>
            </a:xfrm>
            <a:custGeom>
              <a:avLst/>
              <a:gdLst/>
              <a:ahLst/>
              <a:cxnLst/>
              <a:rect r="r" b="b" t="t" l="l"/>
              <a:pathLst>
                <a:path h="527290" w="2593640">
                  <a:moveTo>
                    <a:pt x="57263" y="0"/>
                  </a:moveTo>
                  <a:lnTo>
                    <a:pt x="2536376" y="0"/>
                  </a:lnTo>
                  <a:cubicBezTo>
                    <a:pt x="2568002" y="0"/>
                    <a:pt x="2593640" y="25638"/>
                    <a:pt x="2593640" y="57263"/>
                  </a:cubicBezTo>
                  <a:lnTo>
                    <a:pt x="2593640" y="470027"/>
                  </a:lnTo>
                  <a:cubicBezTo>
                    <a:pt x="2593640" y="485214"/>
                    <a:pt x="2587607" y="499779"/>
                    <a:pt x="2576868" y="510518"/>
                  </a:cubicBezTo>
                  <a:cubicBezTo>
                    <a:pt x="2566129" y="521257"/>
                    <a:pt x="2551563" y="527290"/>
                    <a:pt x="2536376" y="527290"/>
                  </a:cubicBezTo>
                  <a:lnTo>
                    <a:pt x="57263" y="527290"/>
                  </a:lnTo>
                  <a:cubicBezTo>
                    <a:pt x="42076" y="527290"/>
                    <a:pt x="27511" y="521257"/>
                    <a:pt x="16772" y="510518"/>
                  </a:cubicBezTo>
                  <a:cubicBezTo>
                    <a:pt x="6033" y="499779"/>
                    <a:pt x="0" y="485214"/>
                    <a:pt x="0" y="470027"/>
                  </a:cubicBezTo>
                  <a:lnTo>
                    <a:pt x="0" y="57263"/>
                  </a:lnTo>
                  <a:cubicBezTo>
                    <a:pt x="0" y="42076"/>
                    <a:pt x="6033" y="27511"/>
                    <a:pt x="16772" y="16772"/>
                  </a:cubicBezTo>
                  <a:cubicBezTo>
                    <a:pt x="27511" y="6033"/>
                    <a:pt x="42076" y="0"/>
                    <a:pt x="57263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722016" y="8626247"/>
            <a:ext cx="6974090" cy="1329237"/>
            <a:chOff x="0" y="0"/>
            <a:chExt cx="2623349" cy="50000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623349" cy="500001"/>
            </a:xfrm>
            <a:custGeom>
              <a:avLst/>
              <a:gdLst/>
              <a:ahLst/>
              <a:cxnLst/>
              <a:rect r="r" b="b" t="t" l="l"/>
              <a:pathLst>
                <a:path h="500001" w="2623349">
                  <a:moveTo>
                    <a:pt x="56615" y="0"/>
                  </a:moveTo>
                  <a:lnTo>
                    <a:pt x="2566734" y="0"/>
                  </a:lnTo>
                  <a:cubicBezTo>
                    <a:pt x="2581749" y="0"/>
                    <a:pt x="2596149" y="5965"/>
                    <a:pt x="2606767" y="16582"/>
                  </a:cubicBezTo>
                  <a:cubicBezTo>
                    <a:pt x="2617384" y="27200"/>
                    <a:pt x="2623349" y="41600"/>
                    <a:pt x="2623349" y="56615"/>
                  </a:cubicBezTo>
                  <a:lnTo>
                    <a:pt x="2623349" y="443386"/>
                  </a:lnTo>
                  <a:cubicBezTo>
                    <a:pt x="2623349" y="458401"/>
                    <a:pt x="2617384" y="472802"/>
                    <a:pt x="2606767" y="483419"/>
                  </a:cubicBezTo>
                  <a:cubicBezTo>
                    <a:pt x="2596149" y="494036"/>
                    <a:pt x="2581749" y="500001"/>
                    <a:pt x="2566734" y="500001"/>
                  </a:cubicBezTo>
                  <a:lnTo>
                    <a:pt x="56615" y="500001"/>
                  </a:lnTo>
                  <a:cubicBezTo>
                    <a:pt x="41600" y="500001"/>
                    <a:pt x="27200" y="494036"/>
                    <a:pt x="16582" y="483419"/>
                  </a:cubicBezTo>
                  <a:cubicBezTo>
                    <a:pt x="5965" y="472802"/>
                    <a:pt x="0" y="458401"/>
                    <a:pt x="0" y="443386"/>
                  </a:cubicBezTo>
                  <a:lnTo>
                    <a:pt x="0" y="56615"/>
                  </a:lnTo>
                  <a:cubicBezTo>
                    <a:pt x="0" y="41600"/>
                    <a:pt x="5965" y="27200"/>
                    <a:pt x="16582" y="16582"/>
                  </a:cubicBezTo>
                  <a:cubicBezTo>
                    <a:pt x="27200" y="5965"/>
                    <a:pt x="41600" y="0"/>
                    <a:pt x="566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745385" y="8409636"/>
            <a:ext cx="1677041" cy="167704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1718675" y="8978916"/>
            <a:ext cx="374517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cs typeface="Montserrat Classic"/>
              </a:rPr>
              <a:t>การจับคู่งานและแรงงาน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139219" y="8842238"/>
            <a:ext cx="78751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810414" y="4225206"/>
            <a:ext cx="11134851" cy="9447358"/>
          </a:xfrm>
          <a:custGeom>
            <a:avLst/>
            <a:gdLst/>
            <a:ahLst/>
            <a:cxnLst/>
            <a:rect r="r" b="b" t="t" l="l"/>
            <a:pathLst>
              <a:path h="9447358" w="11134851">
                <a:moveTo>
                  <a:pt x="0" y="0"/>
                </a:moveTo>
                <a:lnTo>
                  <a:pt x="11134852" y="0"/>
                </a:lnTo>
                <a:lnTo>
                  <a:pt x="11134852" y="9447358"/>
                </a:lnTo>
                <a:lnTo>
                  <a:pt x="0" y="944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5817" r="-582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659" y="4225206"/>
            <a:ext cx="8914681" cy="4408524"/>
          </a:xfrm>
          <a:custGeom>
            <a:avLst/>
            <a:gdLst/>
            <a:ahLst/>
            <a:cxnLst/>
            <a:rect r="r" b="b" t="t" l="l"/>
            <a:pathLst>
              <a:path h="4408524" w="8914681">
                <a:moveTo>
                  <a:pt x="0" y="0"/>
                </a:moveTo>
                <a:lnTo>
                  <a:pt x="8914681" y="0"/>
                </a:lnTo>
                <a:lnTo>
                  <a:pt x="8914681" y="4408524"/>
                </a:lnTo>
                <a:lnTo>
                  <a:pt x="0" y="4408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7521" y="1293170"/>
            <a:ext cx="3201254" cy="14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521" y="2452287"/>
            <a:ext cx="7766916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0315" y="2944602"/>
            <a:ext cx="5762155" cy="66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5"/>
              </a:lnSpc>
            </a:pPr>
            <a:r>
              <a:rPr lang="en-US" sz="3904" spc="78">
                <a:solidFill>
                  <a:srgbClr val="342424"/>
                </a:solidFill>
                <a:latin typeface="Montserrat Classic Bold"/>
              </a:rPr>
              <a:t>JOB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1750" y="6815902"/>
            <a:ext cx="348603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23 columns 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1615940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records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939768">
            <a:off x="12519448" y="-2794671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0" y="0"/>
                </a:moveTo>
                <a:lnTo>
                  <a:pt x="11537104" y="0"/>
                </a:lnTo>
                <a:lnTo>
                  <a:pt x="11537104" y="7782301"/>
                </a:lnTo>
                <a:lnTo>
                  <a:pt x="0" y="778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80315" y="4168056"/>
            <a:ext cx="804128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cs typeface="Montserrat Classic"/>
              </a:rPr>
              <a:t>ข้อมูลชุดนี้ประกอบด้วยการรวบรวมข่าวประกาศรับสมัครงานในหลากหลายตำแหน่งและสาขาของตลาดแรงงาน ซึ่งเป็นข้อมูลสำคัญที่ช่วยให้เข้าใจถึงความต้องการและโอกาสในตลาดงานปัจจุบัน ประกอบไปด้วย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5248" y="7166936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0" y="0"/>
                </a:moveTo>
                <a:lnTo>
                  <a:pt x="11537104" y="0"/>
                </a:lnTo>
                <a:lnTo>
                  <a:pt x="11537104" y="7782301"/>
                </a:lnTo>
                <a:lnTo>
                  <a:pt x="0" y="778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638500">
            <a:off x="14646493" y="-3782249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0" y="0"/>
                </a:moveTo>
                <a:lnTo>
                  <a:pt x="11537104" y="0"/>
                </a:lnTo>
                <a:lnTo>
                  <a:pt x="11537104" y="7782301"/>
                </a:lnTo>
                <a:lnTo>
                  <a:pt x="0" y="778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957731"/>
            <a:ext cx="16230600" cy="2598772"/>
          </a:xfrm>
          <a:custGeom>
            <a:avLst/>
            <a:gdLst/>
            <a:ahLst/>
            <a:cxnLst/>
            <a:rect r="r" b="b" t="t" l="l"/>
            <a:pathLst>
              <a:path h="2598772" w="16230600">
                <a:moveTo>
                  <a:pt x="0" y="0"/>
                </a:moveTo>
                <a:lnTo>
                  <a:pt x="16230600" y="0"/>
                </a:lnTo>
                <a:lnTo>
                  <a:pt x="16230600" y="2598772"/>
                </a:lnTo>
                <a:lnTo>
                  <a:pt x="0" y="2598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24238"/>
            <a:ext cx="7127780" cy="13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6"/>
              </a:lnSpc>
            </a:pPr>
            <a:r>
              <a:rPr lang="en-US" sz="7625" spc="152">
                <a:solidFill>
                  <a:srgbClr val="3E4677"/>
                </a:solidFill>
                <a:latin typeface="Montserrat Classic Bold"/>
              </a:rPr>
              <a:t>ALTERYX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81975"/>
            <a:ext cx="14365100" cy="199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Montserrat Classic"/>
                <a:cs typeface="Montserrat Classic"/>
              </a:rPr>
              <a:t>        มีการนำไฟล์ข้อมูลที่ได้จาก Kaggle มาใช้ Alteryx ในการทำความสะอาดข้อมูล (Data Cleaning) และการจัดประเภทข้อมูล (Data Categorization) ให้เหมาะสมและจัดเตรียมข้อมูลให้พร้อมสำหรับการนำไปใช้ในการแสดงผลในลำดับถัดไป</a:t>
            </a:r>
          </a:p>
          <a:p>
            <a:pPr>
              <a:lnSpc>
                <a:spcPts val="39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4338" y="1228139"/>
            <a:ext cx="15419324" cy="8634341"/>
          </a:xfrm>
          <a:custGeom>
            <a:avLst/>
            <a:gdLst/>
            <a:ahLst/>
            <a:cxnLst/>
            <a:rect r="r" b="b" t="t" l="l"/>
            <a:pathLst>
              <a:path h="8634341" w="15419324">
                <a:moveTo>
                  <a:pt x="0" y="0"/>
                </a:moveTo>
                <a:lnTo>
                  <a:pt x="15419324" y="0"/>
                </a:lnTo>
                <a:lnTo>
                  <a:pt x="15419324" y="8634341"/>
                </a:lnTo>
                <a:lnTo>
                  <a:pt x="0" y="8634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16838" y="216369"/>
            <a:ext cx="445965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spc="101">
                <a:solidFill>
                  <a:srgbClr val="3E4677"/>
                </a:solidFill>
                <a:latin typeface="Montserrat Classic Bold"/>
              </a:rPr>
              <a:t>POWER BI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072" y="1350841"/>
            <a:ext cx="15123023" cy="8493430"/>
          </a:xfrm>
          <a:custGeom>
            <a:avLst/>
            <a:gdLst/>
            <a:ahLst/>
            <a:cxnLst/>
            <a:rect r="r" b="b" t="t" l="l"/>
            <a:pathLst>
              <a:path h="8493430" w="15123023">
                <a:moveTo>
                  <a:pt x="0" y="0"/>
                </a:moveTo>
                <a:lnTo>
                  <a:pt x="15123023" y="0"/>
                </a:lnTo>
                <a:lnTo>
                  <a:pt x="15123023" y="8493429"/>
                </a:lnTo>
                <a:lnTo>
                  <a:pt x="0" y="849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16838" y="216369"/>
            <a:ext cx="445965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spc="101">
                <a:solidFill>
                  <a:srgbClr val="3E4677"/>
                </a:solidFill>
                <a:latin typeface="Montserrat Classic Bold"/>
              </a:rPr>
              <a:t>POWER BI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5953">
            <a:off x="-1201473" y="4638272"/>
            <a:ext cx="19600627" cy="14825201"/>
          </a:xfrm>
          <a:custGeom>
            <a:avLst/>
            <a:gdLst/>
            <a:ahLst/>
            <a:cxnLst/>
            <a:rect r="r" b="b" t="t" l="l"/>
            <a:pathLst>
              <a:path h="14825201" w="19600627">
                <a:moveTo>
                  <a:pt x="0" y="0"/>
                </a:moveTo>
                <a:lnTo>
                  <a:pt x="19600627" y="0"/>
                </a:lnTo>
                <a:lnTo>
                  <a:pt x="19600627" y="14825201"/>
                </a:lnTo>
                <a:lnTo>
                  <a:pt x="0" y="1482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297632">
            <a:off x="3725694" y="-9219692"/>
            <a:ext cx="17112376" cy="12943179"/>
          </a:xfrm>
          <a:custGeom>
            <a:avLst/>
            <a:gdLst/>
            <a:ahLst/>
            <a:cxnLst/>
            <a:rect r="r" b="b" t="t" l="l"/>
            <a:pathLst>
              <a:path h="12943179" w="17112376">
                <a:moveTo>
                  <a:pt x="17112375" y="0"/>
                </a:moveTo>
                <a:lnTo>
                  <a:pt x="0" y="0"/>
                </a:lnTo>
                <a:lnTo>
                  <a:pt x="0" y="12943178"/>
                </a:lnTo>
                <a:lnTo>
                  <a:pt x="17112375" y="12943178"/>
                </a:lnTo>
                <a:lnTo>
                  <a:pt x="171123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90948"/>
            <a:ext cx="8653872" cy="6706750"/>
          </a:xfrm>
          <a:custGeom>
            <a:avLst/>
            <a:gdLst/>
            <a:ahLst/>
            <a:cxnLst/>
            <a:rect r="r" b="b" t="t" l="l"/>
            <a:pathLst>
              <a:path h="6706750" w="8653872">
                <a:moveTo>
                  <a:pt x="0" y="0"/>
                </a:moveTo>
                <a:lnTo>
                  <a:pt x="8653872" y="0"/>
                </a:lnTo>
                <a:lnTo>
                  <a:pt x="8653872" y="6706751"/>
                </a:lnTo>
                <a:lnTo>
                  <a:pt x="0" y="6706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49222" y="2452609"/>
            <a:ext cx="8069418" cy="25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1"/>
              </a:lnSpc>
            </a:pPr>
            <a:r>
              <a:rPr lang="en-US" sz="15000" spc="300">
                <a:solidFill>
                  <a:srgbClr val="3E4677"/>
                </a:solidFill>
                <a:latin typeface="Montserrat Classic Bold"/>
              </a:rPr>
              <a:t>THANK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8881" y="4472926"/>
            <a:ext cx="5058700" cy="25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1"/>
              </a:lnSpc>
            </a:pPr>
            <a:r>
              <a:rPr lang="en-US" sz="15000" spc="300">
                <a:solidFill>
                  <a:srgbClr val="3E4677"/>
                </a:solidFill>
                <a:latin typeface="Montserrat Classic Bold"/>
              </a:rPr>
              <a:t>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361" y="3307795"/>
            <a:ext cx="4972840" cy="4972840"/>
          </a:xfrm>
          <a:custGeom>
            <a:avLst/>
            <a:gdLst/>
            <a:ahLst/>
            <a:cxnLst/>
            <a:rect r="r" b="b" t="t" l="l"/>
            <a:pathLst>
              <a:path h="4972840" w="4972840">
                <a:moveTo>
                  <a:pt x="0" y="0"/>
                </a:moveTo>
                <a:lnTo>
                  <a:pt x="4972841" y="0"/>
                </a:lnTo>
                <a:lnTo>
                  <a:pt x="4972841" y="4972840"/>
                </a:lnTo>
                <a:lnTo>
                  <a:pt x="0" y="49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5790" y="3307795"/>
            <a:ext cx="4972840" cy="4972840"/>
          </a:xfrm>
          <a:custGeom>
            <a:avLst/>
            <a:gdLst/>
            <a:ahLst/>
            <a:cxnLst/>
            <a:rect r="r" b="b" t="t" l="l"/>
            <a:pathLst>
              <a:path h="4972840" w="4972840">
                <a:moveTo>
                  <a:pt x="0" y="0"/>
                </a:moveTo>
                <a:lnTo>
                  <a:pt x="4972840" y="0"/>
                </a:lnTo>
                <a:lnTo>
                  <a:pt x="4972840" y="4972840"/>
                </a:lnTo>
                <a:lnTo>
                  <a:pt x="0" y="49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84218" y="3307795"/>
            <a:ext cx="4972840" cy="4972840"/>
          </a:xfrm>
          <a:custGeom>
            <a:avLst/>
            <a:gdLst/>
            <a:ahLst/>
            <a:cxnLst/>
            <a:rect r="r" b="b" t="t" l="l"/>
            <a:pathLst>
              <a:path h="4972840" w="4972840">
                <a:moveTo>
                  <a:pt x="0" y="0"/>
                </a:moveTo>
                <a:lnTo>
                  <a:pt x="4972840" y="0"/>
                </a:lnTo>
                <a:lnTo>
                  <a:pt x="4972840" y="4972840"/>
                </a:lnTo>
                <a:lnTo>
                  <a:pt x="0" y="49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97748" y="7078423"/>
            <a:ext cx="4601772" cy="2404426"/>
          </a:xfrm>
          <a:custGeom>
            <a:avLst/>
            <a:gdLst/>
            <a:ahLst/>
            <a:cxnLst/>
            <a:rect r="r" b="b" t="t" l="l"/>
            <a:pathLst>
              <a:path h="2404426" w="4601772">
                <a:moveTo>
                  <a:pt x="0" y="0"/>
                </a:moveTo>
                <a:lnTo>
                  <a:pt x="4601772" y="0"/>
                </a:lnTo>
                <a:lnTo>
                  <a:pt x="4601772" y="2404425"/>
                </a:lnTo>
                <a:lnTo>
                  <a:pt x="0" y="240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20202" y="794947"/>
            <a:ext cx="6447597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MEMBER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50401" y="6842815"/>
            <a:ext cx="5503617" cy="2875640"/>
          </a:xfrm>
          <a:custGeom>
            <a:avLst/>
            <a:gdLst/>
            <a:ahLst/>
            <a:cxnLst/>
            <a:rect r="r" b="b" t="t" l="l"/>
            <a:pathLst>
              <a:path h="2875640" w="5503617">
                <a:moveTo>
                  <a:pt x="0" y="0"/>
                </a:moveTo>
                <a:lnTo>
                  <a:pt x="5503617" y="0"/>
                </a:lnTo>
                <a:lnTo>
                  <a:pt x="5503617" y="2875640"/>
                </a:lnTo>
                <a:lnTo>
                  <a:pt x="0" y="287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673770">
            <a:off x="11714538" y="-4303785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11537104" y="0"/>
                </a:moveTo>
                <a:lnTo>
                  <a:pt x="0" y="0"/>
                </a:lnTo>
                <a:lnTo>
                  <a:pt x="0" y="7782301"/>
                </a:lnTo>
                <a:lnTo>
                  <a:pt x="11537104" y="7782301"/>
                </a:lnTo>
                <a:lnTo>
                  <a:pt x="115371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3058" y="3307795"/>
            <a:ext cx="3565456" cy="4471337"/>
          </a:xfrm>
          <a:custGeom>
            <a:avLst/>
            <a:gdLst/>
            <a:ahLst/>
            <a:cxnLst/>
            <a:rect r="r" b="b" t="t" l="l"/>
            <a:pathLst>
              <a:path h="4471337" w="3565456">
                <a:moveTo>
                  <a:pt x="0" y="0"/>
                </a:moveTo>
                <a:lnTo>
                  <a:pt x="3565456" y="0"/>
                </a:lnTo>
                <a:lnTo>
                  <a:pt x="3565456" y="4471337"/>
                </a:lnTo>
                <a:lnTo>
                  <a:pt x="0" y="4471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4900" y="7078423"/>
            <a:ext cx="4601772" cy="2404426"/>
          </a:xfrm>
          <a:custGeom>
            <a:avLst/>
            <a:gdLst/>
            <a:ahLst/>
            <a:cxnLst/>
            <a:rect r="r" b="b" t="t" l="l"/>
            <a:pathLst>
              <a:path h="2404426" w="4601772">
                <a:moveTo>
                  <a:pt x="0" y="0"/>
                </a:moveTo>
                <a:lnTo>
                  <a:pt x="4601772" y="0"/>
                </a:lnTo>
                <a:lnTo>
                  <a:pt x="4601772" y="2404425"/>
                </a:lnTo>
                <a:lnTo>
                  <a:pt x="0" y="240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76325" y="3307795"/>
            <a:ext cx="4451769" cy="4109325"/>
          </a:xfrm>
          <a:custGeom>
            <a:avLst/>
            <a:gdLst/>
            <a:ahLst/>
            <a:cxnLst/>
            <a:rect r="r" b="b" t="t" l="l"/>
            <a:pathLst>
              <a:path h="4109325" w="4451769">
                <a:moveTo>
                  <a:pt x="0" y="0"/>
                </a:moveTo>
                <a:lnTo>
                  <a:pt x="4451769" y="0"/>
                </a:lnTo>
                <a:lnTo>
                  <a:pt x="4451769" y="4109325"/>
                </a:lnTo>
                <a:lnTo>
                  <a:pt x="0" y="4109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65223" y="3307795"/>
            <a:ext cx="4517719" cy="4483751"/>
          </a:xfrm>
          <a:custGeom>
            <a:avLst/>
            <a:gdLst/>
            <a:ahLst/>
            <a:cxnLst/>
            <a:rect r="r" b="b" t="t" l="l"/>
            <a:pathLst>
              <a:path h="4483751" w="4517719">
                <a:moveTo>
                  <a:pt x="0" y="0"/>
                </a:moveTo>
                <a:lnTo>
                  <a:pt x="4517718" y="0"/>
                </a:lnTo>
                <a:lnTo>
                  <a:pt x="4517718" y="4483751"/>
                </a:lnTo>
                <a:lnTo>
                  <a:pt x="0" y="44837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7230" y="7455164"/>
            <a:ext cx="3875560" cy="126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Classic Bold"/>
              </a:rPr>
              <a:t>PAPAVARIN KHAMIM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2006" y="8644898"/>
            <a:ext cx="293099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Medium Italics"/>
              </a:rPr>
              <a:t>6487003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36713" y="8655324"/>
            <a:ext cx="293099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Medium Italics"/>
              </a:rPr>
              <a:t>6487031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14326" y="7450471"/>
            <a:ext cx="4168615" cy="126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Classic Bold"/>
              </a:rPr>
              <a:t>PATTHAWEEKAN  PANPLAB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27205" y="8655324"/>
            <a:ext cx="293099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Medium Italics"/>
              </a:rPr>
              <a:t>6487046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4430" y="7450471"/>
            <a:ext cx="3875560" cy="126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Classic Bold"/>
              </a:rPr>
              <a:t>THANAKRIT   SIRIPANJANON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361" y="3307795"/>
            <a:ext cx="4972840" cy="4972840"/>
          </a:xfrm>
          <a:custGeom>
            <a:avLst/>
            <a:gdLst/>
            <a:ahLst/>
            <a:cxnLst/>
            <a:rect r="r" b="b" t="t" l="l"/>
            <a:pathLst>
              <a:path h="4972840" w="4972840">
                <a:moveTo>
                  <a:pt x="0" y="0"/>
                </a:moveTo>
                <a:lnTo>
                  <a:pt x="4972841" y="0"/>
                </a:lnTo>
                <a:lnTo>
                  <a:pt x="4972841" y="4972840"/>
                </a:lnTo>
                <a:lnTo>
                  <a:pt x="0" y="49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5790" y="3307795"/>
            <a:ext cx="4972840" cy="4972840"/>
          </a:xfrm>
          <a:custGeom>
            <a:avLst/>
            <a:gdLst/>
            <a:ahLst/>
            <a:cxnLst/>
            <a:rect r="r" b="b" t="t" l="l"/>
            <a:pathLst>
              <a:path h="4972840" w="4972840">
                <a:moveTo>
                  <a:pt x="0" y="0"/>
                </a:moveTo>
                <a:lnTo>
                  <a:pt x="4972840" y="0"/>
                </a:lnTo>
                <a:lnTo>
                  <a:pt x="4972840" y="4972840"/>
                </a:lnTo>
                <a:lnTo>
                  <a:pt x="0" y="49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84218" y="3307795"/>
            <a:ext cx="4972840" cy="4972840"/>
          </a:xfrm>
          <a:custGeom>
            <a:avLst/>
            <a:gdLst/>
            <a:ahLst/>
            <a:cxnLst/>
            <a:rect r="r" b="b" t="t" l="l"/>
            <a:pathLst>
              <a:path h="4972840" w="4972840">
                <a:moveTo>
                  <a:pt x="0" y="0"/>
                </a:moveTo>
                <a:lnTo>
                  <a:pt x="4972840" y="0"/>
                </a:lnTo>
                <a:lnTo>
                  <a:pt x="4972840" y="4972840"/>
                </a:lnTo>
                <a:lnTo>
                  <a:pt x="0" y="497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97748" y="7078423"/>
            <a:ext cx="4601772" cy="2404426"/>
          </a:xfrm>
          <a:custGeom>
            <a:avLst/>
            <a:gdLst/>
            <a:ahLst/>
            <a:cxnLst/>
            <a:rect r="r" b="b" t="t" l="l"/>
            <a:pathLst>
              <a:path h="2404426" w="4601772">
                <a:moveTo>
                  <a:pt x="0" y="0"/>
                </a:moveTo>
                <a:lnTo>
                  <a:pt x="4601772" y="0"/>
                </a:lnTo>
                <a:lnTo>
                  <a:pt x="4601772" y="2404425"/>
                </a:lnTo>
                <a:lnTo>
                  <a:pt x="0" y="240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50401" y="6842815"/>
            <a:ext cx="5503617" cy="2875640"/>
          </a:xfrm>
          <a:custGeom>
            <a:avLst/>
            <a:gdLst/>
            <a:ahLst/>
            <a:cxnLst/>
            <a:rect r="r" b="b" t="t" l="l"/>
            <a:pathLst>
              <a:path h="2875640" w="5503617">
                <a:moveTo>
                  <a:pt x="0" y="0"/>
                </a:moveTo>
                <a:lnTo>
                  <a:pt x="5503617" y="0"/>
                </a:lnTo>
                <a:lnTo>
                  <a:pt x="5503617" y="2875640"/>
                </a:lnTo>
                <a:lnTo>
                  <a:pt x="0" y="287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4900" y="7078423"/>
            <a:ext cx="4601772" cy="2404426"/>
          </a:xfrm>
          <a:custGeom>
            <a:avLst/>
            <a:gdLst/>
            <a:ahLst/>
            <a:cxnLst/>
            <a:rect r="r" b="b" t="t" l="l"/>
            <a:pathLst>
              <a:path h="2404426" w="4601772">
                <a:moveTo>
                  <a:pt x="0" y="0"/>
                </a:moveTo>
                <a:lnTo>
                  <a:pt x="4601772" y="0"/>
                </a:lnTo>
                <a:lnTo>
                  <a:pt x="4601772" y="2404425"/>
                </a:lnTo>
                <a:lnTo>
                  <a:pt x="0" y="2404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20202" y="794947"/>
            <a:ext cx="6447597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MEMBER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-10673770">
            <a:off x="11714538" y="-4303785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11537104" y="0"/>
                </a:moveTo>
                <a:lnTo>
                  <a:pt x="0" y="0"/>
                </a:lnTo>
                <a:lnTo>
                  <a:pt x="0" y="7782301"/>
                </a:lnTo>
                <a:lnTo>
                  <a:pt x="11537104" y="7782301"/>
                </a:lnTo>
                <a:lnTo>
                  <a:pt x="115371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63743">
            <a:off x="7046161" y="2910066"/>
            <a:ext cx="4195678" cy="5107782"/>
          </a:xfrm>
          <a:custGeom>
            <a:avLst/>
            <a:gdLst/>
            <a:ahLst/>
            <a:cxnLst/>
            <a:rect r="r" b="b" t="t" l="l"/>
            <a:pathLst>
              <a:path h="5107782" w="4195678">
                <a:moveTo>
                  <a:pt x="0" y="0"/>
                </a:moveTo>
                <a:lnTo>
                  <a:pt x="4195678" y="0"/>
                </a:lnTo>
                <a:lnTo>
                  <a:pt x="4195678" y="5107782"/>
                </a:lnTo>
                <a:lnTo>
                  <a:pt x="0" y="5107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13597" y="3617309"/>
            <a:ext cx="3785923" cy="4353812"/>
          </a:xfrm>
          <a:custGeom>
            <a:avLst/>
            <a:gdLst/>
            <a:ahLst/>
            <a:cxnLst/>
            <a:rect r="r" b="b" t="t" l="l"/>
            <a:pathLst>
              <a:path h="4353812" w="3785923">
                <a:moveTo>
                  <a:pt x="0" y="0"/>
                </a:moveTo>
                <a:lnTo>
                  <a:pt x="3785923" y="0"/>
                </a:lnTo>
                <a:lnTo>
                  <a:pt x="3785923" y="4353812"/>
                </a:lnTo>
                <a:lnTo>
                  <a:pt x="0" y="43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7361" y="3307795"/>
            <a:ext cx="4457861" cy="4457861"/>
          </a:xfrm>
          <a:custGeom>
            <a:avLst/>
            <a:gdLst/>
            <a:ahLst/>
            <a:cxnLst/>
            <a:rect r="r" b="b" t="t" l="l"/>
            <a:pathLst>
              <a:path h="4457861" w="4457861">
                <a:moveTo>
                  <a:pt x="0" y="0"/>
                </a:moveTo>
                <a:lnTo>
                  <a:pt x="4457861" y="0"/>
                </a:lnTo>
                <a:lnTo>
                  <a:pt x="4457861" y="4457861"/>
                </a:lnTo>
                <a:lnTo>
                  <a:pt x="0" y="4457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7230" y="7455164"/>
            <a:ext cx="3875560" cy="126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Classic Bold"/>
              </a:rPr>
              <a:t>SIRADA   NAMBOOT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2006" y="8644898"/>
            <a:ext cx="293099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Medium Italics"/>
              </a:rPr>
              <a:t>6487059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36713" y="8655324"/>
            <a:ext cx="293099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Medium Italics"/>
              </a:rPr>
              <a:t>6487072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68842" y="7450471"/>
            <a:ext cx="5019788" cy="122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42424"/>
                </a:solidFill>
                <a:latin typeface="Montserrat Classic Bold"/>
              </a:rPr>
              <a:t>KANMOLLUCK  UDOMPAIBOONLARP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4326" y="7450471"/>
            <a:ext cx="4168615" cy="126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Classic Bold"/>
              </a:rPr>
              <a:t>CHAICHAROEN  CHAROENCHAI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27205" y="8655324"/>
            <a:ext cx="293099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latin typeface="Montserrat Medium Italics"/>
              </a:rPr>
              <a:t>6487075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274619">
            <a:off x="666483" y="5361233"/>
            <a:ext cx="19045616" cy="14405411"/>
          </a:xfrm>
          <a:custGeom>
            <a:avLst/>
            <a:gdLst/>
            <a:ahLst/>
            <a:cxnLst/>
            <a:rect r="r" b="b" t="t" l="l"/>
            <a:pathLst>
              <a:path h="14405411" w="19045616">
                <a:moveTo>
                  <a:pt x="19045616" y="0"/>
                </a:moveTo>
                <a:lnTo>
                  <a:pt x="0" y="0"/>
                </a:lnTo>
                <a:lnTo>
                  <a:pt x="0" y="14405412"/>
                </a:lnTo>
                <a:lnTo>
                  <a:pt x="19045616" y="14405412"/>
                </a:lnTo>
                <a:lnTo>
                  <a:pt x="190456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3141" y="3810306"/>
            <a:ext cx="7647317" cy="6060499"/>
          </a:xfrm>
          <a:custGeom>
            <a:avLst/>
            <a:gdLst/>
            <a:ahLst/>
            <a:cxnLst/>
            <a:rect r="r" b="b" t="t" l="l"/>
            <a:pathLst>
              <a:path h="6060499" w="7647317">
                <a:moveTo>
                  <a:pt x="0" y="0"/>
                </a:moveTo>
                <a:lnTo>
                  <a:pt x="7647317" y="0"/>
                </a:lnTo>
                <a:lnTo>
                  <a:pt x="7647317" y="6060498"/>
                </a:lnTo>
                <a:lnTo>
                  <a:pt x="0" y="606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6825" y="4206397"/>
            <a:ext cx="490718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424"/>
                </a:solidFill>
                <a:latin typeface="Montserrat Classic Bold"/>
                <a:hlinkClick r:id="rId6" tooltip="https://docs.google.com/document/d/1rSxsfJqT4SCCcxTL61NejClXoFzBpwDfbJ0jdSZNuzI/edit#heading=h.qhdaytj39535"/>
              </a:rPr>
              <a:t>TARGET USERS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6825" y="3338352"/>
            <a:ext cx="5556167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342424"/>
                </a:solidFill>
                <a:latin typeface="Montserrat Classic Bold"/>
                <a:hlinkClick r:id="rId7" tooltip="https://docs.google.com/document/d/1rSxsfJqT4SCCcxTL61NejClXoFzBpwDfbJ0jdSZNuzI/edit#heading=h.wtbnzxjok8vf"/>
              </a:rPr>
              <a:t>BUSINESS DOMAIN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825" y="5076825"/>
            <a:ext cx="6735095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424"/>
                </a:solidFill>
                <a:latin typeface="Montserrat Classic Bold"/>
                <a:hlinkClick r:id="rId8" tooltip="https://docs.google.com/document/d/1rSxsfJqT4SCCcxTL61NejClXoFzBpwDfbJ0jdSZNuzI/edit#heading=h.lmjtwyxuhatx"/>
              </a:rPr>
              <a:t>OBJECTIVES OF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825" y="5944870"/>
            <a:ext cx="422589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424"/>
                </a:solidFill>
                <a:latin typeface="Montserrat Classic Bold"/>
                <a:hlinkClick r:id="rId9" tooltip="https://docs.google.com/document/d/1rSxsfJqT4SCCcxTL61NejClXoFzBpwDfbJ0jdSZNuzI/edit#heading=h.dd1brdsmtjns"/>
              </a:rPr>
              <a:t>BENEFITS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2575" y="934555"/>
            <a:ext cx="5270417" cy="141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9"/>
              </a:lnSpc>
            </a:pPr>
            <a:r>
              <a:rPr lang="en-US" sz="8199" spc="163">
                <a:solidFill>
                  <a:srgbClr val="3E4677"/>
                </a:solidFill>
                <a:latin typeface="Montserrat Classic Bold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274619">
            <a:off x="666483" y="5361233"/>
            <a:ext cx="19045616" cy="14405411"/>
          </a:xfrm>
          <a:custGeom>
            <a:avLst/>
            <a:gdLst/>
            <a:ahLst/>
            <a:cxnLst/>
            <a:rect r="r" b="b" t="t" l="l"/>
            <a:pathLst>
              <a:path h="14405411" w="19045616">
                <a:moveTo>
                  <a:pt x="19045616" y="0"/>
                </a:moveTo>
                <a:lnTo>
                  <a:pt x="0" y="0"/>
                </a:lnTo>
                <a:lnTo>
                  <a:pt x="0" y="14405412"/>
                </a:lnTo>
                <a:lnTo>
                  <a:pt x="19045616" y="14405412"/>
                </a:lnTo>
                <a:lnTo>
                  <a:pt x="190456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3141" y="3810306"/>
            <a:ext cx="7647317" cy="6060499"/>
          </a:xfrm>
          <a:custGeom>
            <a:avLst/>
            <a:gdLst/>
            <a:ahLst/>
            <a:cxnLst/>
            <a:rect r="r" b="b" t="t" l="l"/>
            <a:pathLst>
              <a:path h="6060499" w="7647317">
                <a:moveTo>
                  <a:pt x="0" y="0"/>
                </a:moveTo>
                <a:lnTo>
                  <a:pt x="7647317" y="0"/>
                </a:lnTo>
                <a:lnTo>
                  <a:pt x="7647317" y="6060498"/>
                </a:lnTo>
                <a:lnTo>
                  <a:pt x="0" y="606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07457"/>
            <a:ext cx="3524785" cy="65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5851" indent="-412925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342424"/>
                </a:solidFill>
                <a:latin typeface="Montserrat Classic Bold"/>
                <a:hlinkClick r:id="rId6" tooltip="https://docs.google.com/document/d/1rSxsfJqT4SCCcxTL61NejClXoFzBpwDfbJ0jdSZNuzI/edit#heading=h.qhdaytj39535"/>
              </a:rPr>
              <a:t>ALTERYX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96123"/>
            <a:ext cx="6445013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31" indent="-399416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342424"/>
                </a:solidFill>
                <a:latin typeface="Montserrat Classic Bold"/>
                <a:hlinkClick r:id="rId7" tooltip="https://docs.google.com/document/d/1rSxsfJqT4SCCcxTL61NejClXoFzBpwDfbJ0jdSZNuzI/edit#heading=h.wtbnzxjok8vf"/>
              </a:rPr>
              <a:t>DATA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56894"/>
            <a:ext cx="6735095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42424"/>
                </a:solidFill>
                <a:latin typeface="Montserrat Classic Bold"/>
                <a:hlinkClick r:id="rId8" tooltip="https://docs.google.com/document/d/1rSxsfJqT4SCCcxTL61NejClXoFzBpwDfbJ0jdSZNuzI/edit#heading=h.lmjtwyxuhatx"/>
              </a:rPr>
              <a:t>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410" y="1021277"/>
            <a:ext cx="5270417" cy="141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9"/>
              </a:lnSpc>
            </a:pPr>
            <a:r>
              <a:rPr lang="en-US" sz="8199" spc="163">
                <a:solidFill>
                  <a:srgbClr val="3E4677"/>
                </a:solidFill>
                <a:latin typeface="Montserrat Classic Bold"/>
              </a:rPr>
              <a:t>AGENDA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769231">
            <a:off x="-2837083" y="-7940425"/>
            <a:ext cx="15823479" cy="10673656"/>
          </a:xfrm>
          <a:custGeom>
            <a:avLst/>
            <a:gdLst/>
            <a:ahLst/>
            <a:cxnLst/>
            <a:rect r="r" b="b" t="t" l="l"/>
            <a:pathLst>
              <a:path h="10673656" w="15823479">
                <a:moveTo>
                  <a:pt x="15823479" y="0"/>
                </a:moveTo>
                <a:lnTo>
                  <a:pt x="0" y="0"/>
                </a:lnTo>
                <a:lnTo>
                  <a:pt x="0" y="10673656"/>
                </a:lnTo>
                <a:lnTo>
                  <a:pt x="15823479" y="10673656"/>
                </a:lnTo>
                <a:lnTo>
                  <a:pt x="158234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597708">
            <a:off x="7077319" y="6882702"/>
            <a:ext cx="16199962" cy="10927611"/>
          </a:xfrm>
          <a:custGeom>
            <a:avLst/>
            <a:gdLst/>
            <a:ahLst/>
            <a:cxnLst/>
            <a:rect r="r" b="b" t="t" l="l"/>
            <a:pathLst>
              <a:path h="10927611" w="16199962">
                <a:moveTo>
                  <a:pt x="16199963" y="0"/>
                </a:moveTo>
                <a:lnTo>
                  <a:pt x="0" y="0"/>
                </a:lnTo>
                <a:lnTo>
                  <a:pt x="0" y="10927611"/>
                </a:lnTo>
                <a:lnTo>
                  <a:pt x="16199963" y="10927611"/>
                </a:lnTo>
                <a:lnTo>
                  <a:pt x="16199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4573813"/>
            <a:ext cx="6930058" cy="5500733"/>
          </a:xfrm>
          <a:custGeom>
            <a:avLst/>
            <a:gdLst/>
            <a:ahLst/>
            <a:cxnLst/>
            <a:rect r="r" b="b" t="t" l="l"/>
            <a:pathLst>
              <a:path h="5500733" w="6930058">
                <a:moveTo>
                  <a:pt x="6930058" y="0"/>
                </a:moveTo>
                <a:lnTo>
                  <a:pt x="0" y="0"/>
                </a:lnTo>
                <a:lnTo>
                  <a:pt x="0" y="5500733"/>
                </a:lnTo>
                <a:lnTo>
                  <a:pt x="6930058" y="5500733"/>
                </a:lnTo>
                <a:lnTo>
                  <a:pt x="693005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62959" y="3774650"/>
            <a:ext cx="9953186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latin typeface="Montserrat Classic"/>
                <a:cs typeface="Montserrat Classic"/>
              </a:rPr>
              <a:t>       แรงงานเป็นปัจจัยสำคัญในการพัฒนาประเทศไทย ทั้งในด้านความรู้และทักษะ กระทรวงแรงงานมีหน้าที่ในการบริหารและคุ้มครองแรงงาน รวมถึงการพัฒนาฝีมือและช่วยเหลือคนไทยที่ทำงานต่างประเทศ       ปัญหาแรงงานรวมถึงการขาดทักษะเฉพาะและปัญหาการว่างงาน        การพัฒนาทักษะของแรงงานและการหางานที่เหมาะสมกลายเป็น      ความท้าทายหลักในยุคปัจจุบัน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47009" y="2048419"/>
            <a:ext cx="11385088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BUSINESS DOMAIN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73770">
            <a:off x="-2973379" y="-3994582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0" y="0"/>
                </a:moveTo>
                <a:lnTo>
                  <a:pt x="11537104" y="0"/>
                </a:lnTo>
                <a:lnTo>
                  <a:pt x="11537104" y="7782301"/>
                </a:lnTo>
                <a:lnTo>
                  <a:pt x="0" y="778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5248" y="7166936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0" y="0"/>
                </a:moveTo>
                <a:lnTo>
                  <a:pt x="11537104" y="0"/>
                </a:lnTo>
                <a:lnTo>
                  <a:pt x="11537104" y="7782301"/>
                </a:lnTo>
                <a:lnTo>
                  <a:pt x="0" y="778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14223" y="2602537"/>
            <a:ext cx="8456262" cy="5232779"/>
            <a:chOff x="0" y="0"/>
            <a:chExt cx="2394848" cy="1481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4848" cy="1481944"/>
            </a:xfrm>
            <a:custGeom>
              <a:avLst/>
              <a:gdLst/>
              <a:ahLst/>
              <a:cxnLst/>
              <a:rect r="r" b="b" t="t" l="l"/>
              <a:pathLst>
                <a:path h="1481944" w="2394848">
                  <a:moveTo>
                    <a:pt x="46692" y="0"/>
                  </a:moveTo>
                  <a:lnTo>
                    <a:pt x="2348156" y="0"/>
                  </a:lnTo>
                  <a:cubicBezTo>
                    <a:pt x="2360540" y="0"/>
                    <a:pt x="2372416" y="4919"/>
                    <a:pt x="2381172" y="13676"/>
                  </a:cubicBezTo>
                  <a:cubicBezTo>
                    <a:pt x="2389929" y="22432"/>
                    <a:pt x="2394848" y="34308"/>
                    <a:pt x="2394848" y="46692"/>
                  </a:cubicBezTo>
                  <a:lnTo>
                    <a:pt x="2394848" y="1435253"/>
                  </a:lnTo>
                  <a:cubicBezTo>
                    <a:pt x="2394848" y="1461040"/>
                    <a:pt x="2373943" y="1481944"/>
                    <a:pt x="2348156" y="1481944"/>
                  </a:cubicBezTo>
                  <a:lnTo>
                    <a:pt x="46692" y="1481944"/>
                  </a:lnTo>
                  <a:cubicBezTo>
                    <a:pt x="20905" y="1481944"/>
                    <a:pt x="0" y="1461040"/>
                    <a:pt x="0" y="1435253"/>
                  </a:cubicBezTo>
                  <a:lnTo>
                    <a:pt x="0" y="46692"/>
                  </a:lnTo>
                  <a:cubicBezTo>
                    <a:pt x="0" y="20905"/>
                    <a:pt x="20905" y="0"/>
                    <a:pt x="46692" y="0"/>
                  </a:cubicBezTo>
                  <a:close/>
                </a:path>
              </a:pathLst>
            </a:custGeom>
            <a:solidFill>
              <a:srgbClr val="5765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94848" cy="1520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02682" y="2356435"/>
            <a:ext cx="8697231" cy="5309806"/>
            <a:chOff x="0" y="0"/>
            <a:chExt cx="2463091" cy="15037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3092" cy="1503759"/>
            </a:xfrm>
            <a:custGeom>
              <a:avLst/>
              <a:gdLst/>
              <a:ahLst/>
              <a:cxnLst/>
              <a:rect r="r" b="b" t="t" l="l"/>
              <a:pathLst>
                <a:path h="1503759" w="2463092">
                  <a:moveTo>
                    <a:pt x="45398" y="0"/>
                  </a:moveTo>
                  <a:lnTo>
                    <a:pt x="2417693" y="0"/>
                  </a:lnTo>
                  <a:cubicBezTo>
                    <a:pt x="2442766" y="0"/>
                    <a:pt x="2463092" y="20325"/>
                    <a:pt x="2463092" y="45398"/>
                  </a:cubicBezTo>
                  <a:lnTo>
                    <a:pt x="2463092" y="1458361"/>
                  </a:lnTo>
                  <a:cubicBezTo>
                    <a:pt x="2463092" y="1483433"/>
                    <a:pt x="2442766" y="1503759"/>
                    <a:pt x="2417693" y="1503759"/>
                  </a:cubicBezTo>
                  <a:lnTo>
                    <a:pt x="45398" y="1503759"/>
                  </a:lnTo>
                  <a:cubicBezTo>
                    <a:pt x="20325" y="1503759"/>
                    <a:pt x="0" y="1483433"/>
                    <a:pt x="0" y="1458361"/>
                  </a:cubicBezTo>
                  <a:lnTo>
                    <a:pt x="0" y="45398"/>
                  </a:lnTo>
                  <a:cubicBezTo>
                    <a:pt x="0" y="20325"/>
                    <a:pt x="20325" y="0"/>
                    <a:pt x="453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63091" cy="154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008925" y="2152192"/>
            <a:ext cx="1283416" cy="996397"/>
          </a:xfrm>
          <a:custGeom>
            <a:avLst/>
            <a:gdLst/>
            <a:ahLst/>
            <a:cxnLst/>
            <a:rect r="r" b="b" t="t" l="l"/>
            <a:pathLst>
              <a:path h="996397" w="1283416">
                <a:moveTo>
                  <a:pt x="0" y="0"/>
                </a:moveTo>
                <a:lnTo>
                  <a:pt x="1283415" y="0"/>
                </a:lnTo>
                <a:lnTo>
                  <a:pt x="1283415" y="996397"/>
                </a:lnTo>
                <a:lnTo>
                  <a:pt x="0" y="996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6795" y="2301058"/>
            <a:ext cx="8062061" cy="5374708"/>
          </a:xfrm>
          <a:custGeom>
            <a:avLst/>
            <a:gdLst/>
            <a:ahLst/>
            <a:cxnLst/>
            <a:rect r="r" b="b" t="t" l="l"/>
            <a:pathLst>
              <a:path h="5374708" w="8062061">
                <a:moveTo>
                  <a:pt x="0" y="0"/>
                </a:moveTo>
                <a:lnTo>
                  <a:pt x="8062062" y="0"/>
                </a:lnTo>
                <a:lnTo>
                  <a:pt x="8062062" y="5374707"/>
                </a:lnTo>
                <a:lnTo>
                  <a:pt x="0" y="5374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06932" y="3150399"/>
            <a:ext cx="7995940" cy="13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6"/>
              </a:lnSpc>
            </a:pPr>
            <a:r>
              <a:rPr lang="en-US" sz="7625" spc="152">
                <a:solidFill>
                  <a:srgbClr val="3E4677"/>
                </a:solidFill>
                <a:latin typeface="Montserrat Classic Bold"/>
              </a:rPr>
              <a:t>TARGET USERS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3789" y="4883240"/>
            <a:ext cx="739501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cs typeface="Montserrat Classic"/>
              </a:rPr>
              <a:t>กระทรวงแรงงาน ในฝ่ายกองบริหารแรงงานไทยไปต่างประเทศ ภายใต้กลุ่มงานส่งเสริมและพัฒนาระบบการไปทำงานในต่างประเทศ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830132" y="6701940"/>
            <a:ext cx="5435388" cy="2839990"/>
          </a:xfrm>
          <a:custGeom>
            <a:avLst/>
            <a:gdLst/>
            <a:ahLst/>
            <a:cxnLst/>
            <a:rect r="r" b="b" t="t" l="l"/>
            <a:pathLst>
              <a:path h="2839990" w="5435388">
                <a:moveTo>
                  <a:pt x="0" y="0"/>
                </a:moveTo>
                <a:lnTo>
                  <a:pt x="5435388" y="0"/>
                </a:lnTo>
                <a:lnTo>
                  <a:pt x="5435388" y="2839990"/>
                </a:lnTo>
                <a:lnTo>
                  <a:pt x="0" y="2839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2535" y="5426329"/>
            <a:ext cx="2315194" cy="2522800"/>
          </a:xfrm>
          <a:custGeom>
            <a:avLst/>
            <a:gdLst/>
            <a:ahLst/>
            <a:cxnLst/>
            <a:rect r="r" b="b" t="t" l="l"/>
            <a:pathLst>
              <a:path h="2522800" w="2315194">
                <a:moveTo>
                  <a:pt x="0" y="0"/>
                </a:moveTo>
                <a:lnTo>
                  <a:pt x="2315194" y="0"/>
                </a:lnTo>
                <a:lnTo>
                  <a:pt x="2315194" y="2522800"/>
                </a:lnTo>
                <a:lnTo>
                  <a:pt x="0" y="2522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23512" y="7326202"/>
            <a:ext cx="4648629" cy="62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342424"/>
                </a:solidFill>
                <a:cs typeface="Montserrat Classic Bold"/>
              </a:rPr>
              <a:t>นายสุรศักดิ์ จันทรัตน์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9662" y="8074310"/>
            <a:ext cx="481632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42424"/>
                </a:solidFill>
                <a:cs typeface="Montserrat Classic"/>
              </a:rPr>
              <a:t>ผู้อำนวยการ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42424"/>
                </a:solidFill>
                <a:cs typeface="Montserrat Classic"/>
              </a:rPr>
              <a:t>กองบริหารแรงงานไทยไปต่างประเทศ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673770">
            <a:off x="11714538" y="-4303785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11537104" y="0"/>
                </a:moveTo>
                <a:lnTo>
                  <a:pt x="0" y="0"/>
                </a:lnTo>
                <a:lnTo>
                  <a:pt x="0" y="7782301"/>
                </a:lnTo>
                <a:lnTo>
                  <a:pt x="11537104" y="7782301"/>
                </a:lnTo>
                <a:lnTo>
                  <a:pt x="115371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86193" y="4032041"/>
            <a:ext cx="9473694" cy="3398922"/>
            <a:chOff x="0" y="0"/>
            <a:chExt cx="5963037" cy="21393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63036" cy="2139387"/>
            </a:xfrm>
            <a:custGeom>
              <a:avLst/>
              <a:gdLst/>
              <a:ahLst/>
              <a:cxnLst/>
              <a:rect r="r" b="b" t="t" l="l"/>
              <a:pathLst>
                <a:path h="2139387" w="5963036">
                  <a:moveTo>
                    <a:pt x="41677" y="0"/>
                  </a:moveTo>
                  <a:lnTo>
                    <a:pt x="5921359" y="0"/>
                  </a:lnTo>
                  <a:cubicBezTo>
                    <a:pt x="5932413" y="0"/>
                    <a:pt x="5943014" y="4391"/>
                    <a:pt x="5950829" y="12207"/>
                  </a:cubicBezTo>
                  <a:cubicBezTo>
                    <a:pt x="5958646" y="20023"/>
                    <a:pt x="5963036" y="30624"/>
                    <a:pt x="5963036" y="41677"/>
                  </a:cubicBezTo>
                  <a:lnTo>
                    <a:pt x="5963036" y="2097710"/>
                  </a:lnTo>
                  <a:cubicBezTo>
                    <a:pt x="5963036" y="2108763"/>
                    <a:pt x="5958646" y="2119364"/>
                    <a:pt x="5950829" y="2127180"/>
                  </a:cubicBezTo>
                  <a:cubicBezTo>
                    <a:pt x="5943014" y="2134996"/>
                    <a:pt x="5932413" y="2139387"/>
                    <a:pt x="5921359" y="2139387"/>
                  </a:cubicBezTo>
                  <a:lnTo>
                    <a:pt x="41677" y="2139387"/>
                  </a:lnTo>
                  <a:cubicBezTo>
                    <a:pt x="30624" y="2139387"/>
                    <a:pt x="20023" y="2134996"/>
                    <a:pt x="12207" y="2127180"/>
                  </a:cubicBezTo>
                  <a:cubicBezTo>
                    <a:pt x="4391" y="2119364"/>
                    <a:pt x="0" y="2108763"/>
                    <a:pt x="0" y="2097710"/>
                  </a:cubicBezTo>
                  <a:lnTo>
                    <a:pt x="0" y="41677"/>
                  </a:lnTo>
                  <a:cubicBezTo>
                    <a:pt x="0" y="30624"/>
                    <a:pt x="4391" y="20023"/>
                    <a:pt x="12207" y="12207"/>
                  </a:cubicBezTo>
                  <a:cubicBezTo>
                    <a:pt x="20023" y="4391"/>
                    <a:pt x="30624" y="0"/>
                    <a:pt x="41677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63037" cy="2177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0224" y="4142030"/>
            <a:ext cx="5023087" cy="5023087"/>
          </a:xfrm>
          <a:custGeom>
            <a:avLst/>
            <a:gdLst/>
            <a:ahLst/>
            <a:cxnLst/>
            <a:rect r="r" b="b" t="t" l="l"/>
            <a:pathLst>
              <a:path h="5023087" w="5023087">
                <a:moveTo>
                  <a:pt x="0" y="0"/>
                </a:moveTo>
                <a:lnTo>
                  <a:pt x="5023088" y="0"/>
                </a:lnTo>
                <a:lnTo>
                  <a:pt x="5023088" y="5023088"/>
                </a:lnTo>
                <a:lnTo>
                  <a:pt x="0" y="502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61813" y="2941418"/>
            <a:ext cx="4725249" cy="3150166"/>
          </a:xfrm>
          <a:custGeom>
            <a:avLst/>
            <a:gdLst/>
            <a:ahLst/>
            <a:cxnLst/>
            <a:rect r="r" b="b" t="t" l="l"/>
            <a:pathLst>
              <a:path h="3150166" w="4725249">
                <a:moveTo>
                  <a:pt x="0" y="0"/>
                </a:moveTo>
                <a:lnTo>
                  <a:pt x="4725249" y="0"/>
                </a:lnTo>
                <a:lnTo>
                  <a:pt x="4725249" y="3150166"/>
                </a:lnTo>
                <a:lnTo>
                  <a:pt x="0" y="3150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22295" y="5681037"/>
            <a:ext cx="3185731" cy="1664545"/>
          </a:xfrm>
          <a:custGeom>
            <a:avLst/>
            <a:gdLst/>
            <a:ahLst/>
            <a:cxnLst/>
            <a:rect r="r" b="b" t="t" l="l"/>
            <a:pathLst>
              <a:path h="1664545" w="3185731">
                <a:moveTo>
                  <a:pt x="0" y="0"/>
                </a:moveTo>
                <a:lnTo>
                  <a:pt x="3185731" y="0"/>
                </a:lnTo>
                <a:lnTo>
                  <a:pt x="3185731" y="1664545"/>
                </a:lnTo>
                <a:lnTo>
                  <a:pt x="0" y="1664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7430" y="5421584"/>
            <a:ext cx="1229730" cy="1340001"/>
          </a:xfrm>
          <a:custGeom>
            <a:avLst/>
            <a:gdLst/>
            <a:ahLst/>
            <a:cxnLst/>
            <a:rect r="r" b="b" t="t" l="l"/>
            <a:pathLst>
              <a:path h="1340001" w="1229730">
                <a:moveTo>
                  <a:pt x="0" y="0"/>
                </a:moveTo>
                <a:lnTo>
                  <a:pt x="1229730" y="0"/>
                </a:lnTo>
                <a:lnTo>
                  <a:pt x="1229730" y="1340001"/>
                </a:lnTo>
                <a:lnTo>
                  <a:pt x="0" y="1340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52858" y="6053484"/>
            <a:ext cx="2724605" cy="35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>
                <a:solidFill>
                  <a:srgbClr val="342424"/>
                </a:solidFill>
                <a:cs typeface="Montserrat Classic Bold"/>
              </a:rPr>
              <a:t>นายสุรศักดิ์ จันทรัตน์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52858" y="6484734"/>
            <a:ext cx="2822894" cy="48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406">
                <a:solidFill>
                  <a:srgbClr val="342424"/>
                </a:solidFill>
                <a:cs typeface="Montserrat Classic"/>
              </a:rPr>
              <a:t>ผู้อำนวยการ</a:t>
            </a:r>
          </a:p>
          <a:p>
            <a:pPr algn="ctr">
              <a:lnSpc>
                <a:spcPts val="1969"/>
              </a:lnSpc>
            </a:pPr>
            <a:r>
              <a:rPr lang="en-US" sz="1406">
                <a:solidFill>
                  <a:srgbClr val="342424"/>
                </a:solidFill>
                <a:cs typeface="Montserrat Classic"/>
              </a:rPr>
              <a:t>กองบริหารแรงงานไทยไปต่างประเทศ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3006" y="4398645"/>
            <a:ext cx="728876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42424"/>
                </a:solidFill>
                <a:latin typeface="Montserrat Classic"/>
                <a:cs typeface="Montserrat Classic"/>
              </a:rPr>
              <a:t>  ผู้อำนวยการกองบริหารแรงงานไทยไปต่างประเทศต้องการวิเคราะห์ตลาดแรงงานเพื่อปรับปรุงแผนบริหารและกลยุทธ์โดยเน้นการทำความเข้าใจโอกาสและความต้องการของตลาดเพื่อเสริมสร้างแรงงานไทยในต่างประเท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5173" y="3334113"/>
            <a:ext cx="4288423" cy="103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4"/>
              </a:lnSpc>
            </a:pPr>
            <a:r>
              <a:rPr lang="en-US" sz="6002" spc="120">
                <a:solidFill>
                  <a:srgbClr val="3E4677"/>
                </a:solidFill>
                <a:latin typeface="Montserrat Classic Bold"/>
              </a:rPr>
              <a:t>SCENARIO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73894" y="8048903"/>
            <a:ext cx="4594393" cy="1100208"/>
            <a:chOff x="0" y="0"/>
            <a:chExt cx="2201928" cy="5272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1928" cy="527290"/>
            </a:xfrm>
            <a:custGeom>
              <a:avLst/>
              <a:gdLst/>
              <a:ahLst/>
              <a:cxnLst/>
              <a:rect r="r" b="b" t="t" l="l"/>
              <a:pathLst>
                <a:path h="527290" w="2201928">
                  <a:moveTo>
                    <a:pt x="85939" y="0"/>
                  </a:moveTo>
                  <a:lnTo>
                    <a:pt x="2115989" y="0"/>
                  </a:lnTo>
                  <a:cubicBezTo>
                    <a:pt x="2138782" y="0"/>
                    <a:pt x="2160641" y="9054"/>
                    <a:pt x="2176757" y="25171"/>
                  </a:cubicBezTo>
                  <a:cubicBezTo>
                    <a:pt x="2192874" y="41288"/>
                    <a:pt x="2201928" y="63147"/>
                    <a:pt x="2201928" y="85939"/>
                  </a:cubicBezTo>
                  <a:lnTo>
                    <a:pt x="2201928" y="441351"/>
                  </a:lnTo>
                  <a:cubicBezTo>
                    <a:pt x="2201928" y="464144"/>
                    <a:pt x="2192874" y="486003"/>
                    <a:pt x="2176757" y="502119"/>
                  </a:cubicBezTo>
                  <a:cubicBezTo>
                    <a:pt x="2160641" y="518236"/>
                    <a:pt x="2138782" y="527290"/>
                    <a:pt x="2115989" y="527290"/>
                  </a:cubicBezTo>
                  <a:lnTo>
                    <a:pt x="85939" y="527290"/>
                  </a:lnTo>
                  <a:cubicBezTo>
                    <a:pt x="63147" y="527290"/>
                    <a:pt x="41288" y="518236"/>
                    <a:pt x="25171" y="502119"/>
                  </a:cubicBezTo>
                  <a:cubicBezTo>
                    <a:pt x="9054" y="486003"/>
                    <a:pt x="0" y="464144"/>
                    <a:pt x="0" y="441351"/>
                  </a:cubicBezTo>
                  <a:lnTo>
                    <a:pt x="0" y="85939"/>
                  </a:lnTo>
                  <a:cubicBezTo>
                    <a:pt x="0" y="63147"/>
                    <a:pt x="9054" y="41288"/>
                    <a:pt x="25171" y="25171"/>
                  </a:cubicBezTo>
                  <a:cubicBezTo>
                    <a:pt x="41288" y="9054"/>
                    <a:pt x="63147" y="0"/>
                    <a:pt x="85939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01928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03239" y="8070261"/>
            <a:ext cx="5259108" cy="1069184"/>
            <a:chOff x="0" y="0"/>
            <a:chExt cx="2593640" cy="5272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93640" cy="527290"/>
            </a:xfrm>
            <a:custGeom>
              <a:avLst/>
              <a:gdLst/>
              <a:ahLst/>
              <a:cxnLst/>
              <a:rect r="r" b="b" t="t" l="l"/>
              <a:pathLst>
                <a:path h="527290" w="2593640">
                  <a:moveTo>
                    <a:pt x="75077" y="0"/>
                  </a:moveTo>
                  <a:lnTo>
                    <a:pt x="2518563" y="0"/>
                  </a:lnTo>
                  <a:cubicBezTo>
                    <a:pt x="2560027" y="0"/>
                    <a:pt x="2593640" y="33613"/>
                    <a:pt x="2593640" y="75077"/>
                  </a:cubicBezTo>
                  <a:lnTo>
                    <a:pt x="2593640" y="452214"/>
                  </a:lnTo>
                  <a:cubicBezTo>
                    <a:pt x="2593640" y="493677"/>
                    <a:pt x="2560027" y="527290"/>
                    <a:pt x="2518563" y="527290"/>
                  </a:cubicBezTo>
                  <a:lnTo>
                    <a:pt x="75077" y="527290"/>
                  </a:lnTo>
                  <a:cubicBezTo>
                    <a:pt x="33613" y="527290"/>
                    <a:pt x="0" y="493677"/>
                    <a:pt x="0" y="452214"/>
                  </a:cubicBezTo>
                  <a:lnTo>
                    <a:pt x="0" y="75077"/>
                  </a:lnTo>
                  <a:cubicBezTo>
                    <a:pt x="0" y="33613"/>
                    <a:pt x="33613" y="0"/>
                    <a:pt x="75077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11905" y="8034239"/>
            <a:ext cx="4656383" cy="1043268"/>
            <a:chOff x="0" y="0"/>
            <a:chExt cx="2231637" cy="5000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1637" cy="500001"/>
            </a:xfrm>
            <a:custGeom>
              <a:avLst/>
              <a:gdLst/>
              <a:ahLst/>
              <a:cxnLst/>
              <a:rect r="r" b="b" t="t" l="l"/>
              <a:pathLst>
                <a:path h="500001" w="2231637">
                  <a:moveTo>
                    <a:pt x="84795" y="0"/>
                  </a:moveTo>
                  <a:lnTo>
                    <a:pt x="2146842" y="0"/>
                  </a:lnTo>
                  <a:cubicBezTo>
                    <a:pt x="2193673" y="0"/>
                    <a:pt x="2231637" y="37964"/>
                    <a:pt x="2231637" y="84795"/>
                  </a:cubicBezTo>
                  <a:lnTo>
                    <a:pt x="2231637" y="415206"/>
                  </a:lnTo>
                  <a:cubicBezTo>
                    <a:pt x="2231637" y="462037"/>
                    <a:pt x="2193673" y="500001"/>
                    <a:pt x="2146842" y="500001"/>
                  </a:cubicBezTo>
                  <a:lnTo>
                    <a:pt x="84795" y="500001"/>
                  </a:lnTo>
                  <a:cubicBezTo>
                    <a:pt x="62306" y="500001"/>
                    <a:pt x="40738" y="491067"/>
                    <a:pt x="24836" y="475165"/>
                  </a:cubicBezTo>
                  <a:cubicBezTo>
                    <a:pt x="8934" y="459263"/>
                    <a:pt x="0" y="437695"/>
                    <a:pt x="0" y="415206"/>
                  </a:cubicBezTo>
                  <a:lnTo>
                    <a:pt x="0" y="84795"/>
                  </a:lnTo>
                  <a:cubicBezTo>
                    <a:pt x="0" y="62306"/>
                    <a:pt x="8934" y="40738"/>
                    <a:pt x="24836" y="24836"/>
                  </a:cubicBezTo>
                  <a:cubicBezTo>
                    <a:pt x="40738" y="8934"/>
                    <a:pt x="62306" y="0"/>
                    <a:pt x="847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231637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542997" y="8056010"/>
            <a:ext cx="5319350" cy="1013850"/>
            <a:chOff x="0" y="0"/>
            <a:chExt cx="2623349" cy="5000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23349" cy="500001"/>
            </a:xfrm>
            <a:custGeom>
              <a:avLst/>
              <a:gdLst/>
              <a:ahLst/>
              <a:cxnLst/>
              <a:rect r="r" b="b" t="t" l="l"/>
              <a:pathLst>
                <a:path h="500001" w="2623349">
                  <a:moveTo>
                    <a:pt x="74227" y="0"/>
                  </a:moveTo>
                  <a:lnTo>
                    <a:pt x="2549122" y="0"/>
                  </a:lnTo>
                  <a:cubicBezTo>
                    <a:pt x="2568808" y="0"/>
                    <a:pt x="2587688" y="7820"/>
                    <a:pt x="2601608" y="21741"/>
                  </a:cubicBezTo>
                  <a:cubicBezTo>
                    <a:pt x="2615529" y="35661"/>
                    <a:pt x="2623349" y="54541"/>
                    <a:pt x="2623349" y="74227"/>
                  </a:cubicBezTo>
                  <a:lnTo>
                    <a:pt x="2623349" y="425774"/>
                  </a:lnTo>
                  <a:cubicBezTo>
                    <a:pt x="2623349" y="466769"/>
                    <a:pt x="2590117" y="500001"/>
                    <a:pt x="2549122" y="500001"/>
                  </a:cubicBezTo>
                  <a:lnTo>
                    <a:pt x="74227" y="500001"/>
                  </a:lnTo>
                  <a:cubicBezTo>
                    <a:pt x="54541" y="500001"/>
                    <a:pt x="35661" y="492181"/>
                    <a:pt x="21741" y="478261"/>
                  </a:cubicBezTo>
                  <a:cubicBezTo>
                    <a:pt x="7820" y="464340"/>
                    <a:pt x="0" y="445461"/>
                    <a:pt x="0" y="425774"/>
                  </a:cubicBezTo>
                  <a:lnTo>
                    <a:pt x="0" y="74227"/>
                  </a:lnTo>
                  <a:cubicBezTo>
                    <a:pt x="0" y="33232"/>
                    <a:pt x="33232" y="0"/>
                    <a:pt x="742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7649" y="7942054"/>
            <a:ext cx="1316246" cy="131624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848909" y="7916308"/>
            <a:ext cx="1279130" cy="127913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82069" y="8068321"/>
            <a:ext cx="5168282" cy="1022862"/>
            <a:chOff x="0" y="0"/>
            <a:chExt cx="2664275" cy="52729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64275" cy="527290"/>
            </a:xfrm>
            <a:custGeom>
              <a:avLst/>
              <a:gdLst/>
              <a:ahLst/>
              <a:cxnLst/>
              <a:rect r="r" b="b" t="t" l="l"/>
              <a:pathLst>
                <a:path h="527290" w="2664275">
                  <a:moveTo>
                    <a:pt x="76396" y="0"/>
                  </a:moveTo>
                  <a:lnTo>
                    <a:pt x="2587879" y="0"/>
                  </a:lnTo>
                  <a:cubicBezTo>
                    <a:pt x="2608140" y="0"/>
                    <a:pt x="2627572" y="8049"/>
                    <a:pt x="2641899" y="22376"/>
                  </a:cubicBezTo>
                  <a:cubicBezTo>
                    <a:pt x="2656226" y="36703"/>
                    <a:pt x="2664275" y="56135"/>
                    <a:pt x="2664275" y="76396"/>
                  </a:cubicBezTo>
                  <a:lnTo>
                    <a:pt x="2664275" y="450894"/>
                  </a:lnTo>
                  <a:cubicBezTo>
                    <a:pt x="2664275" y="471156"/>
                    <a:pt x="2656226" y="490587"/>
                    <a:pt x="2641899" y="504915"/>
                  </a:cubicBezTo>
                  <a:cubicBezTo>
                    <a:pt x="2627572" y="519242"/>
                    <a:pt x="2608140" y="527290"/>
                    <a:pt x="2587879" y="527290"/>
                  </a:cubicBezTo>
                  <a:lnTo>
                    <a:pt x="76396" y="527290"/>
                  </a:lnTo>
                  <a:cubicBezTo>
                    <a:pt x="56135" y="527290"/>
                    <a:pt x="36703" y="519242"/>
                    <a:pt x="22376" y="504915"/>
                  </a:cubicBezTo>
                  <a:cubicBezTo>
                    <a:pt x="8049" y="490587"/>
                    <a:pt x="0" y="471156"/>
                    <a:pt x="0" y="450894"/>
                  </a:cubicBezTo>
                  <a:lnTo>
                    <a:pt x="0" y="76396"/>
                  </a:lnTo>
                  <a:cubicBezTo>
                    <a:pt x="0" y="56135"/>
                    <a:pt x="8049" y="36703"/>
                    <a:pt x="22376" y="22376"/>
                  </a:cubicBezTo>
                  <a:cubicBezTo>
                    <a:pt x="36703" y="8049"/>
                    <a:pt x="56135" y="0"/>
                    <a:pt x="76396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664275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924437" y="8054688"/>
            <a:ext cx="5225913" cy="969925"/>
            <a:chOff x="0" y="0"/>
            <a:chExt cx="2693984" cy="50000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693984" cy="500001"/>
            </a:xfrm>
            <a:custGeom>
              <a:avLst/>
              <a:gdLst/>
              <a:ahLst/>
              <a:cxnLst/>
              <a:rect r="r" b="b" t="t" l="l"/>
              <a:pathLst>
                <a:path h="500001" w="2693984">
                  <a:moveTo>
                    <a:pt x="75554" y="0"/>
                  </a:moveTo>
                  <a:lnTo>
                    <a:pt x="2618430" y="0"/>
                  </a:lnTo>
                  <a:cubicBezTo>
                    <a:pt x="2638469" y="0"/>
                    <a:pt x="2657686" y="7960"/>
                    <a:pt x="2671855" y="22129"/>
                  </a:cubicBezTo>
                  <a:cubicBezTo>
                    <a:pt x="2686024" y="36298"/>
                    <a:pt x="2693984" y="55516"/>
                    <a:pt x="2693984" y="75554"/>
                  </a:cubicBezTo>
                  <a:lnTo>
                    <a:pt x="2693984" y="424447"/>
                  </a:lnTo>
                  <a:cubicBezTo>
                    <a:pt x="2693984" y="444485"/>
                    <a:pt x="2686024" y="463703"/>
                    <a:pt x="2671855" y="477872"/>
                  </a:cubicBezTo>
                  <a:cubicBezTo>
                    <a:pt x="2657686" y="492041"/>
                    <a:pt x="2638469" y="500001"/>
                    <a:pt x="2618430" y="500001"/>
                  </a:cubicBezTo>
                  <a:lnTo>
                    <a:pt x="75554" y="500001"/>
                  </a:lnTo>
                  <a:cubicBezTo>
                    <a:pt x="55516" y="500001"/>
                    <a:pt x="36298" y="492041"/>
                    <a:pt x="22129" y="477872"/>
                  </a:cubicBezTo>
                  <a:cubicBezTo>
                    <a:pt x="7960" y="463703"/>
                    <a:pt x="0" y="444485"/>
                    <a:pt x="0" y="424447"/>
                  </a:cubicBezTo>
                  <a:lnTo>
                    <a:pt x="0" y="75554"/>
                  </a:lnTo>
                  <a:cubicBezTo>
                    <a:pt x="0" y="55516"/>
                    <a:pt x="7960" y="36298"/>
                    <a:pt x="22129" y="22129"/>
                  </a:cubicBezTo>
                  <a:cubicBezTo>
                    <a:pt x="36298" y="7960"/>
                    <a:pt x="55516" y="0"/>
                    <a:pt x="755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693984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993095" y="8101848"/>
            <a:ext cx="358506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cs typeface="Montserrat Classic"/>
              </a:rPr>
              <a:t>เปรียบเทียบความแตกต่าง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cs typeface="Montserrat Classic"/>
              </a:rPr>
              <a:t>ของค่าเฉลี่ยเงินเดือน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312581" y="7969836"/>
            <a:ext cx="1223712" cy="1223712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37649" y="8197811"/>
            <a:ext cx="1292663" cy="6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4126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48909" y="8171060"/>
            <a:ext cx="1256211" cy="69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29072" y="8192826"/>
            <a:ext cx="1216348" cy="66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857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922352" y="8125727"/>
            <a:ext cx="215906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cs typeface="Montserrat Classic"/>
              </a:rPr>
              <a:t>ค่าเฉลี่ยของเงินเดือน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13814" y="8131175"/>
            <a:ext cx="396577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cs typeface="Montserrat Classic"/>
              </a:rPr>
              <a:t>วิเคราะห์ความนิยมของตำแหน่งงานในแต่ละช่วงเวลา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221520" y="1238014"/>
            <a:ext cx="13176435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OBJECTIVES OF 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673770">
            <a:off x="11714538" y="-4303785"/>
            <a:ext cx="11537104" cy="7782301"/>
          </a:xfrm>
          <a:custGeom>
            <a:avLst/>
            <a:gdLst/>
            <a:ahLst/>
            <a:cxnLst/>
            <a:rect r="r" b="b" t="t" l="l"/>
            <a:pathLst>
              <a:path h="7782301" w="11537104">
                <a:moveTo>
                  <a:pt x="11537104" y="0"/>
                </a:moveTo>
                <a:lnTo>
                  <a:pt x="0" y="0"/>
                </a:lnTo>
                <a:lnTo>
                  <a:pt x="0" y="7782301"/>
                </a:lnTo>
                <a:lnTo>
                  <a:pt x="11537104" y="7782301"/>
                </a:lnTo>
                <a:lnTo>
                  <a:pt x="115371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53205" y="4156876"/>
            <a:ext cx="10845081" cy="3777477"/>
            <a:chOff x="0" y="0"/>
            <a:chExt cx="6659725" cy="23196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59725" cy="2319665"/>
            </a:xfrm>
            <a:custGeom>
              <a:avLst/>
              <a:gdLst/>
              <a:ahLst/>
              <a:cxnLst/>
              <a:rect r="r" b="b" t="t" l="l"/>
              <a:pathLst>
                <a:path h="2319665" w="6659725">
                  <a:moveTo>
                    <a:pt x="36407" y="0"/>
                  </a:moveTo>
                  <a:lnTo>
                    <a:pt x="6623317" y="0"/>
                  </a:lnTo>
                  <a:cubicBezTo>
                    <a:pt x="6643425" y="0"/>
                    <a:pt x="6659725" y="16300"/>
                    <a:pt x="6659725" y="36407"/>
                  </a:cubicBezTo>
                  <a:lnTo>
                    <a:pt x="6659725" y="2283258"/>
                  </a:lnTo>
                  <a:cubicBezTo>
                    <a:pt x="6659725" y="2303365"/>
                    <a:pt x="6643425" y="2319665"/>
                    <a:pt x="6623317" y="2319665"/>
                  </a:cubicBezTo>
                  <a:lnTo>
                    <a:pt x="36407" y="2319665"/>
                  </a:lnTo>
                  <a:cubicBezTo>
                    <a:pt x="16300" y="2319665"/>
                    <a:pt x="0" y="2303365"/>
                    <a:pt x="0" y="2283258"/>
                  </a:cubicBezTo>
                  <a:lnTo>
                    <a:pt x="0" y="36407"/>
                  </a:lnTo>
                  <a:cubicBezTo>
                    <a:pt x="0" y="16300"/>
                    <a:pt x="16300" y="0"/>
                    <a:pt x="36407" y="0"/>
                  </a:cubicBezTo>
                  <a:close/>
                </a:path>
              </a:pathLst>
            </a:custGeom>
            <a:solidFill>
              <a:srgbClr val="FFFFFF">
                <a:alpha val="3686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59725" cy="2357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475199" y="6274597"/>
            <a:ext cx="5023087" cy="5023087"/>
          </a:xfrm>
          <a:custGeom>
            <a:avLst/>
            <a:gdLst/>
            <a:ahLst/>
            <a:cxnLst/>
            <a:rect r="r" b="b" t="t" l="l"/>
            <a:pathLst>
              <a:path h="5023087" w="5023087">
                <a:moveTo>
                  <a:pt x="0" y="0"/>
                </a:moveTo>
                <a:lnTo>
                  <a:pt x="5023087" y="0"/>
                </a:lnTo>
                <a:lnTo>
                  <a:pt x="5023087" y="5023087"/>
                </a:lnTo>
                <a:lnTo>
                  <a:pt x="0" y="5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2388" y="4963521"/>
            <a:ext cx="7984354" cy="242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9"/>
              </a:lnSpc>
            </a:pPr>
            <a:r>
              <a:rPr lang="en-US" sz="2870">
                <a:solidFill>
                  <a:srgbClr val="342424"/>
                </a:solidFill>
                <a:latin typeface="Montserrat Classic"/>
                <a:cs typeface="Montserrat Classic"/>
              </a:rPr>
              <a:t> ผู้อำนวยการกองบริหารแรงงานไทยไปต่างประเทศต้องการรู้ถึงความแตกต่างของกลุ่มอุตสาหกรรมในแต่ละประเทศ</a:t>
            </a:r>
          </a:p>
          <a:p>
            <a:pPr>
              <a:lnSpc>
                <a:spcPts val="48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044208" cy="1096480"/>
          </a:xfrm>
          <a:custGeom>
            <a:avLst/>
            <a:gdLst/>
            <a:ahLst/>
            <a:cxnLst/>
            <a:rect r="r" b="b" t="t" l="l"/>
            <a:pathLst>
              <a:path h="1096480" w="4044208">
                <a:moveTo>
                  <a:pt x="0" y="0"/>
                </a:moveTo>
                <a:lnTo>
                  <a:pt x="4044208" y="0"/>
                </a:lnTo>
                <a:lnTo>
                  <a:pt x="4044208" y="1096480"/>
                </a:lnTo>
                <a:lnTo>
                  <a:pt x="0" y="1096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9218" y="8445677"/>
            <a:ext cx="2236993" cy="1168829"/>
          </a:xfrm>
          <a:custGeom>
            <a:avLst/>
            <a:gdLst/>
            <a:ahLst/>
            <a:cxnLst/>
            <a:rect r="r" b="b" t="t" l="l"/>
            <a:pathLst>
              <a:path h="1168829" w="2236993">
                <a:moveTo>
                  <a:pt x="0" y="0"/>
                </a:moveTo>
                <a:lnTo>
                  <a:pt x="2236993" y="0"/>
                </a:lnTo>
                <a:lnTo>
                  <a:pt x="2236993" y="1168828"/>
                </a:lnTo>
                <a:lnTo>
                  <a:pt x="0" y="1168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1118" y="8695859"/>
            <a:ext cx="1913194" cy="26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"/>
              </a:lnSpc>
            </a:pPr>
            <a:r>
              <a:rPr lang="en-US" sz="1481">
                <a:solidFill>
                  <a:srgbClr val="342424"/>
                </a:solidFill>
                <a:cs typeface="Montserrat Classic Bold"/>
              </a:rPr>
              <a:t>นายสุรศักดิ์ จันทรัตน์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099" y="9069784"/>
            <a:ext cx="1982212" cy="34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2"/>
              </a:lnSpc>
            </a:pPr>
            <a:r>
              <a:rPr lang="en-US" sz="987">
                <a:solidFill>
                  <a:srgbClr val="342424"/>
                </a:solidFill>
                <a:cs typeface="Montserrat Classic"/>
              </a:rPr>
              <a:t>ผู้อำนวยการ</a:t>
            </a:r>
          </a:p>
          <a:p>
            <a:pPr algn="ctr">
              <a:lnSpc>
                <a:spcPts val="1382"/>
              </a:lnSpc>
            </a:pPr>
            <a:r>
              <a:rPr lang="en-US" sz="987">
                <a:solidFill>
                  <a:srgbClr val="342424"/>
                </a:solidFill>
                <a:cs typeface="Montserrat Classic"/>
              </a:rPr>
              <a:t>กองบริหารแรงงานไทยไปต่างประเทศ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29326" y="3573358"/>
            <a:ext cx="4238031" cy="98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2"/>
              </a:lnSpc>
            </a:pPr>
            <a:r>
              <a:rPr lang="en-US" sz="5759" spc="115">
                <a:solidFill>
                  <a:srgbClr val="3E4677"/>
                </a:solidFill>
                <a:latin typeface="Montserrat Classic Bold"/>
              </a:rPr>
              <a:t>SCENARIO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33421" y="8514297"/>
            <a:ext cx="4594393" cy="1100208"/>
            <a:chOff x="0" y="0"/>
            <a:chExt cx="2201928" cy="5272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1928" cy="527290"/>
            </a:xfrm>
            <a:custGeom>
              <a:avLst/>
              <a:gdLst/>
              <a:ahLst/>
              <a:cxnLst/>
              <a:rect r="r" b="b" t="t" l="l"/>
              <a:pathLst>
                <a:path h="527290" w="2201928">
                  <a:moveTo>
                    <a:pt x="85939" y="0"/>
                  </a:moveTo>
                  <a:lnTo>
                    <a:pt x="2115989" y="0"/>
                  </a:lnTo>
                  <a:cubicBezTo>
                    <a:pt x="2138782" y="0"/>
                    <a:pt x="2160641" y="9054"/>
                    <a:pt x="2176757" y="25171"/>
                  </a:cubicBezTo>
                  <a:cubicBezTo>
                    <a:pt x="2192874" y="41288"/>
                    <a:pt x="2201928" y="63147"/>
                    <a:pt x="2201928" y="85939"/>
                  </a:cubicBezTo>
                  <a:lnTo>
                    <a:pt x="2201928" y="441351"/>
                  </a:lnTo>
                  <a:cubicBezTo>
                    <a:pt x="2201928" y="464144"/>
                    <a:pt x="2192874" y="486003"/>
                    <a:pt x="2176757" y="502119"/>
                  </a:cubicBezTo>
                  <a:cubicBezTo>
                    <a:pt x="2160641" y="518236"/>
                    <a:pt x="2138782" y="527290"/>
                    <a:pt x="2115989" y="527290"/>
                  </a:cubicBezTo>
                  <a:lnTo>
                    <a:pt x="85939" y="527290"/>
                  </a:lnTo>
                  <a:cubicBezTo>
                    <a:pt x="63147" y="527290"/>
                    <a:pt x="41288" y="518236"/>
                    <a:pt x="25171" y="502119"/>
                  </a:cubicBezTo>
                  <a:cubicBezTo>
                    <a:pt x="9054" y="486003"/>
                    <a:pt x="0" y="464144"/>
                    <a:pt x="0" y="441351"/>
                  </a:cubicBezTo>
                  <a:lnTo>
                    <a:pt x="0" y="85939"/>
                  </a:lnTo>
                  <a:cubicBezTo>
                    <a:pt x="0" y="63147"/>
                    <a:pt x="9054" y="41288"/>
                    <a:pt x="25171" y="25171"/>
                  </a:cubicBezTo>
                  <a:cubicBezTo>
                    <a:pt x="41288" y="9054"/>
                    <a:pt x="63147" y="0"/>
                    <a:pt x="85939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01928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2766" y="8535655"/>
            <a:ext cx="5259108" cy="1069184"/>
            <a:chOff x="0" y="0"/>
            <a:chExt cx="2593640" cy="527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3640" cy="527290"/>
            </a:xfrm>
            <a:custGeom>
              <a:avLst/>
              <a:gdLst/>
              <a:ahLst/>
              <a:cxnLst/>
              <a:rect r="r" b="b" t="t" l="l"/>
              <a:pathLst>
                <a:path h="527290" w="2593640">
                  <a:moveTo>
                    <a:pt x="75077" y="0"/>
                  </a:moveTo>
                  <a:lnTo>
                    <a:pt x="2518563" y="0"/>
                  </a:lnTo>
                  <a:cubicBezTo>
                    <a:pt x="2560027" y="0"/>
                    <a:pt x="2593640" y="33613"/>
                    <a:pt x="2593640" y="75077"/>
                  </a:cubicBezTo>
                  <a:lnTo>
                    <a:pt x="2593640" y="452214"/>
                  </a:lnTo>
                  <a:cubicBezTo>
                    <a:pt x="2593640" y="493677"/>
                    <a:pt x="2560027" y="527290"/>
                    <a:pt x="2518563" y="527290"/>
                  </a:cubicBezTo>
                  <a:lnTo>
                    <a:pt x="75077" y="527290"/>
                  </a:lnTo>
                  <a:cubicBezTo>
                    <a:pt x="33613" y="527290"/>
                    <a:pt x="0" y="493677"/>
                    <a:pt x="0" y="452214"/>
                  </a:cubicBezTo>
                  <a:lnTo>
                    <a:pt x="0" y="75077"/>
                  </a:lnTo>
                  <a:cubicBezTo>
                    <a:pt x="0" y="33613"/>
                    <a:pt x="33613" y="0"/>
                    <a:pt x="75077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93640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554" y="8477026"/>
            <a:ext cx="4656383" cy="1043268"/>
            <a:chOff x="0" y="0"/>
            <a:chExt cx="2231637" cy="5000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31637" cy="500001"/>
            </a:xfrm>
            <a:custGeom>
              <a:avLst/>
              <a:gdLst/>
              <a:ahLst/>
              <a:cxnLst/>
              <a:rect r="r" b="b" t="t" l="l"/>
              <a:pathLst>
                <a:path h="500001" w="2231637">
                  <a:moveTo>
                    <a:pt x="84795" y="0"/>
                  </a:moveTo>
                  <a:lnTo>
                    <a:pt x="2146842" y="0"/>
                  </a:lnTo>
                  <a:cubicBezTo>
                    <a:pt x="2193673" y="0"/>
                    <a:pt x="2231637" y="37964"/>
                    <a:pt x="2231637" y="84795"/>
                  </a:cubicBezTo>
                  <a:lnTo>
                    <a:pt x="2231637" y="415206"/>
                  </a:lnTo>
                  <a:cubicBezTo>
                    <a:pt x="2231637" y="462037"/>
                    <a:pt x="2193673" y="500001"/>
                    <a:pt x="2146842" y="500001"/>
                  </a:cubicBezTo>
                  <a:lnTo>
                    <a:pt x="84795" y="500001"/>
                  </a:lnTo>
                  <a:cubicBezTo>
                    <a:pt x="62306" y="500001"/>
                    <a:pt x="40738" y="491067"/>
                    <a:pt x="24836" y="475165"/>
                  </a:cubicBezTo>
                  <a:cubicBezTo>
                    <a:pt x="8934" y="459263"/>
                    <a:pt x="0" y="437695"/>
                    <a:pt x="0" y="415206"/>
                  </a:cubicBezTo>
                  <a:lnTo>
                    <a:pt x="0" y="84795"/>
                  </a:lnTo>
                  <a:cubicBezTo>
                    <a:pt x="0" y="62306"/>
                    <a:pt x="8934" y="40738"/>
                    <a:pt x="24836" y="24836"/>
                  </a:cubicBezTo>
                  <a:cubicBezTo>
                    <a:pt x="40738" y="8934"/>
                    <a:pt x="62306" y="0"/>
                    <a:pt x="847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231637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80646" y="8498797"/>
            <a:ext cx="5319350" cy="1013850"/>
            <a:chOff x="0" y="0"/>
            <a:chExt cx="2623349" cy="5000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23349" cy="500001"/>
            </a:xfrm>
            <a:custGeom>
              <a:avLst/>
              <a:gdLst/>
              <a:ahLst/>
              <a:cxnLst/>
              <a:rect r="r" b="b" t="t" l="l"/>
              <a:pathLst>
                <a:path h="500001" w="2623349">
                  <a:moveTo>
                    <a:pt x="74227" y="0"/>
                  </a:moveTo>
                  <a:lnTo>
                    <a:pt x="2549122" y="0"/>
                  </a:lnTo>
                  <a:cubicBezTo>
                    <a:pt x="2568808" y="0"/>
                    <a:pt x="2587688" y="7820"/>
                    <a:pt x="2601608" y="21741"/>
                  </a:cubicBezTo>
                  <a:cubicBezTo>
                    <a:pt x="2615529" y="35661"/>
                    <a:pt x="2623349" y="54541"/>
                    <a:pt x="2623349" y="74227"/>
                  </a:cubicBezTo>
                  <a:lnTo>
                    <a:pt x="2623349" y="425774"/>
                  </a:lnTo>
                  <a:cubicBezTo>
                    <a:pt x="2623349" y="466769"/>
                    <a:pt x="2590117" y="500001"/>
                    <a:pt x="2549122" y="500001"/>
                  </a:cubicBezTo>
                  <a:lnTo>
                    <a:pt x="74227" y="500001"/>
                  </a:lnTo>
                  <a:cubicBezTo>
                    <a:pt x="54541" y="500001"/>
                    <a:pt x="35661" y="492181"/>
                    <a:pt x="21741" y="478261"/>
                  </a:cubicBezTo>
                  <a:cubicBezTo>
                    <a:pt x="7820" y="464340"/>
                    <a:pt x="0" y="445461"/>
                    <a:pt x="0" y="425774"/>
                  </a:cubicBezTo>
                  <a:lnTo>
                    <a:pt x="0" y="74227"/>
                  </a:lnTo>
                  <a:cubicBezTo>
                    <a:pt x="0" y="33232"/>
                    <a:pt x="33232" y="0"/>
                    <a:pt x="742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623349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4397" y="8384841"/>
            <a:ext cx="1316246" cy="131624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86558" y="8359095"/>
            <a:ext cx="1279130" cy="127913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41596" y="8533715"/>
            <a:ext cx="5168282" cy="1022862"/>
            <a:chOff x="0" y="0"/>
            <a:chExt cx="2664275" cy="52729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64275" cy="527290"/>
            </a:xfrm>
            <a:custGeom>
              <a:avLst/>
              <a:gdLst/>
              <a:ahLst/>
              <a:cxnLst/>
              <a:rect r="r" b="b" t="t" l="l"/>
              <a:pathLst>
                <a:path h="527290" w="2664275">
                  <a:moveTo>
                    <a:pt x="76396" y="0"/>
                  </a:moveTo>
                  <a:lnTo>
                    <a:pt x="2587879" y="0"/>
                  </a:lnTo>
                  <a:cubicBezTo>
                    <a:pt x="2608140" y="0"/>
                    <a:pt x="2627572" y="8049"/>
                    <a:pt x="2641899" y="22376"/>
                  </a:cubicBezTo>
                  <a:cubicBezTo>
                    <a:pt x="2656226" y="36703"/>
                    <a:pt x="2664275" y="56135"/>
                    <a:pt x="2664275" y="76396"/>
                  </a:cubicBezTo>
                  <a:lnTo>
                    <a:pt x="2664275" y="450894"/>
                  </a:lnTo>
                  <a:cubicBezTo>
                    <a:pt x="2664275" y="471156"/>
                    <a:pt x="2656226" y="490587"/>
                    <a:pt x="2641899" y="504915"/>
                  </a:cubicBezTo>
                  <a:cubicBezTo>
                    <a:pt x="2627572" y="519242"/>
                    <a:pt x="2608140" y="527290"/>
                    <a:pt x="2587879" y="527290"/>
                  </a:cubicBezTo>
                  <a:lnTo>
                    <a:pt x="76396" y="527290"/>
                  </a:lnTo>
                  <a:cubicBezTo>
                    <a:pt x="56135" y="527290"/>
                    <a:pt x="36703" y="519242"/>
                    <a:pt x="22376" y="504915"/>
                  </a:cubicBezTo>
                  <a:cubicBezTo>
                    <a:pt x="8049" y="490587"/>
                    <a:pt x="0" y="471156"/>
                    <a:pt x="0" y="450894"/>
                  </a:cubicBezTo>
                  <a:lnTo>
                    <a:pt x="0" y="76396"/>
                  </a:lnTo>
                  <a:cubicBezTo>
                    <a:pt x="0" y="56135"/>
                    <a:pt x="8049" y="36703"/>
                    <a:pt x="22376" y="22376"/>
                  </a:cubicBezTo>
                  <a:cubicBezTo>
                    <a:pt x="36703" y="8049"/>
                    <a:pt x="56135" y="0"/>
                    <a:pt x="76396" y="0"/>
                  </a:cubicBezTo>
                  <a:close/>
                </a:path>
              </a:pathLst>
            </a:custGeom>
            <a:solidFill>
              <a:srgbClr val="576586">
                <a:alpha val="36863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664275" cy="565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062087" y="8497474"/>
            <a:ext cx="5225913" cy="969925"/>
            <a:chOff x="0" y="0"/>
            <a:chExt cx="2693984" cy="5000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693984" cy="500001"/>
            </a:xfrm>
            <a:custGeom>
              <a:avLst/>
              <a:gdLst/>
              <a:ahLst/>
              <a:cxnLst/>
              <a:rect r="r" b="b" t="t" l="l"/>
              <a:pathLst>
                <a:path h="500001" w="2693984">
                  <a:moveTo>
                    <a:pt x="75554" y="0"/>
                  </a:moveTo>
                  <a:lnTo>
                    <a:pt x="2618430" y="0"/>
                  </a:lnTo>
                  <a:cubicBezTo>
                    <a:pt x="2638469" y="0"/>
                    <a:pt x="2657686" y="7960"/>
                    <a:pt x="2671855" y="22129"/>
                  </a:cubicBezTo>
                  <a:cubicBezTo>
                    <a:pt x="2686024" y="36298"/>
                    <a:pt x="2693984" y="55516"/>
                    <a:pt x="2693984" y="75554"/>
                  </a:cubicBezTo>
                  <a:lnTo>
                    <a:pt x="2693984" y="424447"/>
                  </a:lnTo>
                  <a:cubicBezTo>
                    <a:pt x="2693984" y="444485"/>
                    <a:pt x="2686024" y="463703"/>
                    <a:pt x="2671855" y="477872"/>
                  </a:cubicBezTo>
                  <a:cubicBezTo>
                    <a:pt x="2657686" y="492041"/>
                    <a:pt x="2638469" y="500001"/>
                    <a:pt x="2618430" y="500001"/>
                  </a:cubicBezTo>
                  <a:lnTo>
                    <a:pt x="75554" y="500001"/>
                  </a:lnTo>
                  <a:cubicBezTo>
                    <a:pt x="55516" y="500001"/>
                    <a:pt x="36298" y="492041"/>
                    <a:pt x="22129" y="477872"/>
                  </a:cubicBezTo>
                  <a:cubicBezTo>
                    <a:pt x="7960" y="463703"/>
                    <a:pt x="0" y="444485"/>
                    <a:pt x="0" y="424447"/>
                  </a:cubicBezTo>
                  <a:lnTo>
                    <a:pt x="0" y="75554"/>
                  </a:lnTo>
                  <a:cubicBezTo>
                    <a:pt x="0" y="55516"/>
                    <a:pt x="7960" y="36298"/>
                    <a:pt x="22129" y="22129"/>
                  </a:cubicBezTo>
                  <a:cubicBezTo>
                    <a:pt x="36298" y="7960"/>
                    <a:pt x="55516" y="0"/>
                    <a:pt x="755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693984" cy="538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3795208" y="8526018"/>
            <a:ext cx="443825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cs typeface="Montserrat Classic"/>
              </a:rPr>
              <a:t>วิเคราะห์พื้นที่ว่ามีงานใดที่ต้องการทักษะหรือพื้นที่ใดมีเงินเดือนสูง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380996" y="8368186"/>
            <a:ext cx="1223712" cy="1223712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CB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7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24397" y="8640598"/>
            <a:ext cx="1292663" cy="6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4126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78175" y="8575926"/>
            <a:ext cx="1256211" cy="69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8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371471" y="8575926"/>
            <a:ext cx="1216348" cy="66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857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56358" y="8558989"/>
            <a:ext cx="354593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cs typeface="Montserrat Classic"/>
              </a:rPr>
              <a:t>วิเคราะห์ความต่างของตำแหน่งงานในแต่ละพื้นที่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56188" y="8747487"/>
            <a:ext cx="43583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42424"/>
                </a:solidFill>
                <a:latin typeface="Montserrat Classic"/>
                <a:cs typeface="Montserrat Classic"/>
              </a:rPr>
              <a:t>ดูปริมาณประเภทบริษัท(Sector)</a:t>
            </a:r>
            <a:r>
              <a:rPr lang="en-US" sz="2499">
                <a:solidFill>
                  <a:srgbClr val="342424"/>
                </a:solidFill>
                <a:latin typeface="Montserrat Classic"/>
              </a:rPr>
              <a:t> 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0617020" y="3187014"/>
            <a:ext cx="4725249" cy="3150166"/>
          </a:xfrm>
          <a:custGeom>
            <a:avLst/>
            <a:gdLst/>
            <a:ahLst/>
            <a:cxnLst/>
            <a:rect r="r" b="b" t="t" l="l"/>
            <a:pathLst>
              <a:path h="3150166" w="4725249">
                <a:moveTo>
                  <a:pt x="0" y="0"/>
                </a:moveTo>
                <a:lnTo>
                  <a:pt x="4725249" y="0"/>
                </a:lnTo>
                <a:lnTo>
                  <a:pt x="4725249" y="3150166"/>
                </a:lnTo>
                <a:lnTo>
                  <a:pt x="0" y="3150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577503" y="5926632"/>
            <a:ext cx="3185731" cy="1664545"/>
          </a:xfrm>
          <a:custGeom>
            <a:avLst/>
            <a:gdLst/>
            <a:ahLst/>
            <a:cxnLst/>
            <a:rect r="r" b="b" t="t" l="l"/>
            <a:pathLst>
              <a:path h="1664545" w="3185731">
                <a:moveTo>
                  <a:pt x="0" y="0"/>
                </a:moveTo>
                <a:lnTo>
                  <a:pt x="3185731" y="0"/>
                </a:lnTo>
                <a:lnTo>
                  <a:pt x="3185731" y="1664545"/>
                </a:lnTo>
                <a:lnTo>
                  <a:pt x="0" y="1664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1039940" y="5486273"/>
            <a:ext cx="1229730" cy="1340001"/>
          </a:xfrm>
          <a:custGeom>
            <a:avLst/>
            <a:gdLst/>
            <a:ahLst/>
            <a:cxnLst/>
            <a:rect r="r" b="b" t="t" l="l"/>
            <a:pathLst>
              <a:path h="1340001" w="1229730">
                <a:moveTo>
                  <a:pt x="0" y="0"/>
                </a:moveTo>
                <a:lnTo>
                  <a:pt x="1229730" y="0"/>
                </a:lnTo>
                <a:lnTo>
                  <a:pt x="1229730" y="1340001"/>
                </a:lnTo>
                <a:lnTo>
                  <a:pt x="0" y="1340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1808066" y="6299080"/>
            <a:ext cx="2724605" cy="35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>
                <a:solidFill>
                  <a:srgbClr val="342424"/>
                </a:solidFill>
                <a:cs typeface="Montserrat Classic Bold"/>
              </a:rPr>
              <a:t>นายสุรศักดิ์ จันทรัตน์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808066" y="6730330"/>
            <a:ext cx="2822894" cy="48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406">
                <a:solidFill>
                  <a:srgbClr val="342424"/>
                </a:solidFill>
                <a:cs typeface="Montserrat Classic"/>
              </a:rPr>
              <a:t>ผู้อำนวยการ</a:t>
            </a:r>
          </a:p>
          <a:p>
            <a:pPr algn="ctr">
              <a:lnSpc>
                <a:spcPts val="1969"/>
              </a:lnSpc>
            </a:pPr>
            <a:r>
              <a:rPr lang="en-US" sz="1406">
                <a:solidFill>
                  <a:srgbClr val="342424"/>
                </a:solidFill>
                <a:cs typeface="Montserrat Classic"/>
              </a:rPr>
              <a:t>กองบริหารแรงงานไทยไปต่างประเทศ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221520" y="1238014"/>
            <a:ext cx="13176435" cy="14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spc="164">
                <a:solidFill>
                  <a:srgbClr val="3E4677"/>
                </a:solidFill>
                <a:latin typeface="Montserrat Classic Bold"/>
              </a:rPr>
              <a:t>OBJECTIVES OF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DAF0q337qBA</dc:identifier>
  <dcterms:modified xsi:type="dcterms:W3CDTF">2011-08-01T06:04:30Z</dcterms:modified>
  <cp:revision>1</cp:revision>
  <dc:title>AllAboutJob_Slide</dc:title>
</cp:coreProperties>
</file>